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9"/>
  </p:notesMasterIdLst>
  <p:sldIdLst>
    <p:sldId id="256" r:id="rId5"/>
    <p:sldId id="257" r:id="rId6"/>
    <p:sldId id="265" r:id="rId7"/>
    <p:sldId id="266" r:id="rId8"/>
    <p:sldId id="267" r:id="rId9"/>
    <p:sldId id="268" r:id="rId10"/>
    <p:sldId id="272" r:id="rId11"/>
    <p:sldId id="273" r:id="rId12"/>
    <p:sldId id="274" r:id="rId13"/>
    <p:sldId id="271" r:id="rId14"/>
    <p:sldId id="275" r:id="rId15"/>
    <p:sldId id="276" r:id="rId16"/>
    <p:sldId id="277" r:id="rId17"/>
    <p:sldId id="288" r:id="rId18"/>
    <p:sldId id="290" r:id="rId19"/>
    <p:sldId id="285" r:id="rId20"/>
    <p:sldId id="284" r:id="rId21"/>
    <p:sldId id="278" r:id="rId22"/>
    <p:sldId id="289" r:id="rId23"/>
    <p:sldId id="279" r:id="rId24"/>
    <p:sldId id="291" r:id="rId25"/>
    <p:sldId id="287" r:id="rId26"/>
    <p:sldId id="258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D5E8"/>
    <a:srgbClr val="8DC6DD"/>
    <a:srgbClr val="C5E2F1"/>
    <a:srgbClr val="1D82A4"/>
    <a:srgbClr val="C5E2EE"/>
    <a:srgbClr val="5FAEC8"/>
    <a:srgbClr val="449FBD"/>
    <a:srgbClr val="6464C8"/>
    <a:srgbClr val="FFFFFF"/>
    <a:srgbClr val="747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882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B623D8-E9A3-412E-8B16-DE645E109104}" type="datetimeFigureOut">
              <a:rPr lang="de-AT" smtClean="0"/>
              <a:t>26.11.2012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8BC74D-8A84-477C-B895-E9E526AF2A0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62219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335595"/>
            <a:ext cx="8206680" cy="941040"/>
          </a:xfrm>
        </p:spPr>
        <p:txBody>
          <a:bodyPr/>
          <a:lstStyle>
            <a:lvl1pPr algn="l"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85800" y="3276635"/>
            <a:ext cx="8206680" cy="859160"/>
          </a:xfrm>
        </p:spPr>
        <p:txBody>
          <a:bodyPr/>
          <a:lstStyle>
            <a:lvl1pPr marL="0" indent="0" algn="l">
              <a:buNone/>
              <a:defRPr sz="3200" b="1">
                <a:solidFill>
                  <a:srgbClr val="1D82A4"/>
                </a:solidFill>
                <a:latin typeface="+mj-lt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dirty="0" smtClean="0"/>
              <a:t>Untertitelmasters durch Klicken 	bearbeiten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611560" y="6245225"/>
            <a:ext cx="7632848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308027" y="6245225"/>
            <a:ext cx="576064" cy="47625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15950-7A88-4CEA-9FC7-9519C07DDD6F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  <p:pic>
        <p:nvPicPr>
          <p:cNvPr id="8" name="Grafik 7" descr="Scape_Logo_Large_v10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4759364" y="459894"/>
            <a:ext cx="3979390" cy="151216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7488832" cy="579438"/>
          </a:xfrm>
        </p:spPr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1600200"/>
            <a:ext cx="8280920" cy="4637112"/>
          </a:xfrm>
        </p:spPr>
        <p:txBody>
          <a:bodyPr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C0771-AA7D-45F6-8223-3BEE737E963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838200"/>
            <a:ext cx="7488832" cy="579438"/>
          </a:xfrm>
        </p:spPr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857373" y="1600200"/>
            <a:ext cx="4038600" cy="4637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noProof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3F6B38-617A-4501-A904-66E37354C733}" type="slidenum">
              <a:rPr lang="en-GB" noProof="0" smtClean="0"/>
              <a:pPr>
                <a:defRPr/>
              </a:pPr>
              <a:t>‹Nr.›</a:t>
            </a:fld>
            <a:endParaRPr lang="en-GB" noProof="0"/>
          </a:p>
        </p:txBody>
      </p:sp>
      <p:sp>
        <p:nvSpPr>
          <p:cNvPr id="8" name="Inhaltsplatzhalter 3"/>
          <p:cNvSpPr>
            <a:spLocks noGrp="1"/>
          </p:cNvSpPr>
          <p:nvPr>
            <p:ph sz="half" idx="13"/>
          </p:nvPr>
        </p:nvSpPr>
        <p:spPr>
          <a:xfrm>
            <a:off x="611560" y="1600200"/>
            <a:ext cx="4038600" cy="46371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7488832" cy="580926"/>
          </a:xfrm>
        </p:spPr>
        <p:txBody>
          <a:bodyPr/>
          <a:lstStyle>
            <a:lvl1pPr>
              <a:defRPr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1156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156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859094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859094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41629F-2D53-4598-90E1-93BA651062D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838200"/>
            <a:ext cx="7488832" cy="579438"/>
          </a:xfrm>
        </p:spPr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BDB4B5-594D-4C70-B133-5B82DBCD5D97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5125F5-D3AF-41B3-9F6B-6C499F84AC06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836712"/>
            <a:ext cx="3069977" cy="67832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791074" y="836712"/>
            <a:ext cx="4381326" cy="54058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  <a:endParaRPr lang="en-GB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11560" y="1509812"/>
            <a:ext cx="3069977" cy="47275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7938C-2D6C-47F6-89D2-23EC7C7B9BBC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4865712"/>
            <a:ext cx="756084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noProof="0" smtClean="0"/>
              <a:t>Titelmasterformat durch Klicken bearbeiten</a:t>
            </a:r>
            <a:endParaRPr lang="en-US" dirty="0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11560" y="836712"/>
            <a:ext cx="7560840" cy="403244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 smtClean="0"/>
              <a:t>Bild durch Klicken auf Symbol hinzufügen</a:t>
            </a:r>
            <a:endParaRPr lang="en-GB" noProof="0" dirty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11560" y="5432450"/>
            <a:ext cx="756084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9C8581-15E1-47A2-B0A3-669763733C88}" type="slidenum">
              <a:rPr lang="en-US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838200"/>
            <a:ext cx="7488832" cy="579438"/>
          </a:xfrm>
        </p:spPr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 dirty="0"/>
          </a:p>
        </p:txBody>
      </p:sp>
      <p:sp>
        <p:nvSpPr>
          <p:cNvPr id="3" name="Tabellenplatzhalter 2"/>
          <p:cNvSpPr>
            <a:spLocks noGrp="1"/>
          </p:cNvSpPr>
          <p:nvPr>
            <p:ph type="tbl" idx="1"/>
          </p:nvPr>
        </p:nvSpPr>
        <p:spPr>
          <a:xfrm>
            <a:off x="611560" y="1600200"/>
            <a:ext cx="8280920" cy="4637112"/>
          </a:xfrm>
          <a:noFill/>
          <a:ln cmpd="sng">
            <a:solidFill>
              <a:schemeClr val="tx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none"/>
        </p:style>
        <p:txBody>
          <a:bodyPr/>
          <a:lstStyle/>
          <a:p>
            <a:pPr lvl="0"/>
            <a:r>
              <a:rPr lang="de-DE" noProof="0" smtClean="0"/>
              <a:t>Tabelle durch Klicken auf Symbol hinzufügen</a:t>
            </a:r>
            <a:endParaRPr lang="en-GB" noProof="0" smtClean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BFADA524-C0DC-4D9E-9BE4-C8592E4DCA13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560" y="838200"/>
            <a:ext cx="748883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Titelmasterformat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560" y="1600200"/>
            <a:ext cx="8280920" cy="463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Textmasterformate</a:t>
            </a:r>
            <a:r>
              <a:rPr lang="en-US" dirty="0" smtClean="0"/>
              <a:t> </a:t>
            </a:r>
            <a:r>
              <a:rPr lang="en-US" dirty="0" err="1" smtClean="0"/>
              <a:t>durch</a:t>
            </a:r>
            <a:r>
              <a:rPr lang="en-US" dirty="0" smtClean="0"/>
              <a:t> </a:t>
            </a:r>
            <a:r>
              <a:rPr lang="en-US" dirty="0" err="1" smtClean="0"/>
              <a:t>Klicken</a:t>
            </a:r>
            <a:r>
              <a:rPr lang="en-US" dirty="0" smtClean="0"/>
              <a:t> </a:t>
            </a:r>
            <a:r>
              <a:rPr lang="en-US" dirty="0" err="1" smtClean="0"/>
              <a:t>bearbeiten</a:t>
            </a:r>
            <a:endParaRPr lang="en-US" dirty="0" smtClean="0"/>
          </a:p>
          <a:p>
            <a:pPr lvl="1"/>
            <a:r>
              <a:rPr lang="en-US" dirty="0" err="1" smtClean="0"/>
              <a:t>Zweite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2"/>
            <a:r>
              <a:rPr lang="en-US" dirty="0" err="1" smtClean="0"/>
              <a:t>Dritte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3"/>
            <a:r>
              <a:rPr lang="en-US" dirty="0" err="1" smtClean="0"/>
              <a:t>Vierte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  <a:p>
            <a:pPr lvl="4"/>
            <a:r>
              <a:rPr lang="en-US" dirty="0" err="1" smtClean="0"/>
              <a:t>Fünfte</a:t>
            </a:r>
            <a:r>
              <a:rPr lang="en-US" dirty="0" smtClean="0"/>
              <a:t> </a:t>
            </a:r>
            <a:r>
              <a:rPr lang="en-US" dirty="0" err="1" smtClean="0"/>
              <a:t>Ebene</a:t>
            </a:r>
            <a:endParaRPr lang="en-US" dirty="0" smtClea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11560" y="6245225"/>
            <a:ext cx="756084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34064" y="6245225"/>
            <a:ext cx="658416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fld id="{681DF61D-8AD7-4F85-BF5D-478559D492C9}" type="slidenum">
              <a:rPr lang="en-US" smtClean="0"/>
              <a:pPr>
                <a:defRPr/>
              </a:pPr>
              <a:t>‹Nr.›</a:t>
            </a:fld>
            <a:endParaRPr lang="en-US" dirty="0"/>
          </a:p>
        </p:txBody>
      </p:sp>
      <p:pic>
        <p:nvPicPr>
          <p:cNvPr id="3" name="Picture 4" descr="C:\Dokumente und Einstellungen\KingR\Eigene Dateien\Eigene Bilder\fp7-logo.gif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89902" y="848594"/>
            <a:ext cx="685800" cy="55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uppieren 10"/>
          <p:cNvGrpSpPr/>
          <p:nvPr/>
        </p:nvGrpSpPr>
        <p:grpSpPr>
          <a:xfrm>
            <a:off x="35496" y="127893"/>
            <a:ext cx="7356698" cy="6424021"/>
            <a:chOff x="84647" y="478375"/>
            <a:chExt cx="6854739" cy="6652415"/>
          </a:xfrm>
        </p:grpSpPr>
        <p:sp>
          <p:nvSpPr>
            <p:cNvPr id="12" name="Freihandform 11"/>
            <p:cNvSpPr/>
            <p:nvPr/>
          </p:nvSpPr>
          <p:spPr>
            <a:xfrm>
              <a:off x="147792" y="552701"/>
              <a:ext cx="6513254" cy="6276510"/>
            </a:xfrm>
            <a:custGeom>
              <a:avLst/>
              <a:gdLst>
                <a:gd name="connsiteX0" fmla="*/ 6513251 w 6513251"/>
                <a:gd name="connsiteY0" fmla="*/ 17756 h 6276513"/>
                <a:gd name="connsiteX1" fmla="*/ 3894339 w 6513251"/>
                <a:gd name="connsiteY1" fmla="*/ 0 h 6276513"/>
                <a:gd name="connsiteX2" fmla="*/ 1151139 w 6513251"/>
                <a:gd name="connsiteY2" fmla="*/ 8878 h 6276513"/>
                <a:gd name="connsiteX3" fmla="*/ 369904 w 6513251"/>
                <a:gd name="connsiteY3" fmla="*/ 88777 h 6276513"/>
                <a:gd name="connsiteX4" fmla="*/ 50307 w 6513251"/>
                <a:gd name="connsiteY4" fmla="*/ 488272 h 6276513"/>
                <a:gd name="connsiteX5" fmla="*/ 68063 w 6513251"/>
                <a:gd name="connsiteY5" fmla="*/ 1305018 h 6276513"/>
                <a:gd name="connsiteX6" fmla="*/ 112451 w 6513251"/>
                <a:gd name="connsiteY6" fmla="*/ 2547892 h 6276513"/>
                <a:gd name="connsiteX7" fmla="*/ 156839 w 6513251"/>
                <a:gd name="connsiteY7" fmla="*/ 5326602 h 6276513"/>
                <a:gd name="connsiteX8" fmla="*/ 112451 w 6513251"/>
                <a:gd name="connsiteY8" fmla="*/ 6276513 h 627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13251" h="6276513">
                  <a:moveTo>
                    <a:pt x="6513251" y="17756"/>
                  </a:moveTo>
                  <a:lnTo>
                    <a:pt x="3894339" y="0"/>
                  </a:lnTo>
                  <a:lnTo>
                    <a:pt x="1151139" y="8878"/>
                  </a:lnTo>
                  <a:cubicBezTo>
                    <a:pt x="563733" y="23674"/>
                    <a:pt x="553376" y="8878"/>
                    <a:pt x="369904" y="88777"/>
                  </a:cubicBezTo>
                  <a:cubicBezTo>
                    <a:pt x="186432" y="168676"/>
                    <a:pt x="100614" y="285565"/>
                    <a:pt x="50307" y="488272"/>
                  </a:cubicBezTo>
                  <a:cubicBezTo>
                    <a:pt x="0" y="690979"/>
                    <a:pt x="57706" y="961748"/>
                    <a:pt x="68063" y="1305018"/>
                  </a:cubicBezTo>
                  <a:cubicBezTo>
                    <a:pt x="78420" y="1648288"/>
                    <a:pt x="97655" y="1877628"/>
                    <a:pt x="112451" y="2547892"/>
                  </a:cubicBezTo>
                  <a:cubicBezTo>
                    <a:pt x="127247" y="3218156"/>
                    <a:pt x="156839" y="4705165"/>
                    <a:pt x="156839" y="5326602"/>
                  </a:cubicBezTo>
                  <a:cubicBezTo>
                    <a:pt x="156839" y="5948039"/>
                    <a:pt x="134645" y="6112276"/>
                    <a:pt x="112451" y="6276513"/>
                  </a:cubicBezTo>
                </a:path>
              </a:pathLst>
            </a:custGeom>
            <a:ln w="38100" cap="rnd">
              <a:solidFill>
                <a:srgbClr val="8DC6D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Freihandform 12"/>
            <p:cNvSpPr/>
            <p:nvPr/>
          </p:nvSpPr>
          <p:spPr>
            <a:xfrm>
              <a:off x="84647" y="478375"/>
              <a:ext cx="6513256" cy="6276509"/>
            </a:xfrm>
            <a:custGeom>
              <a:avLst/>
              <a:gdLst>
                <a:gd name="connsiteX0" fmla="*/ 6513251 w 6513251"/>
                <a:gd name="connsiteY0" fmla="*/ 17756 h 6276513"/>
                <a:gd name="connsiteX1" fmla="*/ 3894339 w 6513251"/>
                <a:gd name="connsiteY1" fmla="*/ 0 h 6276513"/>
                <a:gd name="connsiteX2" fmla="*/ 1151139 w 6513251"/>
                <a:gd name="connsiteY2" fmla="*/ 8878 h 6276513"/>
                <a:gd name="connsiteX3" fmla="*/ 369904 w 6513251"/>
                <a:gd name="connsiteY3" fmla="*/ 88777 h 6276513"/>
                <a:gd name="connsiteX4" fmla="*/ 50307 w 6513251"/>
                <a:gd name="connsiteY4" fmla="*/ 488272 h 6276513"/>
                <a:gd name="connsiteX5" fmla="*/ 68063 w 6513251"/>
                <a:gd name="connsiteY5" fmla="*/ 1305018 h 6276513"/>
                <a:gd name="connsiteX6" fmla="*/ 112451 w 6513251"/>
                <a:gd name="connsiteY6" fmla="*/ 2547892 h 6276513"/>
                <a:gd name="connsiteX7" fmla="*/ 156839 w 6513251"/>
                <a:gd name="connsiteY7" fmla="*/ 5326602 h 6276513"/>
                <a:gd name="connsiteX8" fmla="*/ 112451 w 6513251"/>
                <a:gd name="connsiteY8" fmla="*/ 6276513 h 627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13251" h="6276513">
                  <a:moveTo>
                    <a:pt x="6513251" y="17756"/>
                  </a:moveTo>
                  <a:lnTo>
                    <a:pt x="3894339" y="0"/>
                  </a:lnTo>
                  <a:lnTo>
                    <a:pt x="1151139" y="8878"/>
                  </a:lnTo>
                  <a:cubicBezTo>
                    <a:pt x="563733" y="23674"/>
                    <a:pt x="553376" y="8878"/>
                    <a:pt x="369904" y="88777"/>
                  </a:cubicBezTo>
                  <a:cubicBezTo>
                    <a:pt x="186432" y="168676"/>
                    <a:pt x="100614" y="285565"/>
                    <a:pt x="50307" y="488272"/>
                  </a:cubicBezTo>
                  <a:cubicBezTo>
                    <a:pt x="0" y="690979"/>
                    <a:pt x="57706" y="961748"/>
                    <a:pt x="68063" y="1305018"/>
                  </a:cubicBezTo>
                  <a:cubicBezTo>
                    <a:pt x="78420" y="1648288"/>
                    <a:pt x="97655" y="1877628"/>
                    <a:pt x="112451" y="2547892"/>
                  </a:cubicBezTo>
                  <a:cubicBezTo>
                    <a:pt x="127247" y="3218156"/>
                    <a:pt x="156839" y="4705165"/>
                    <a:pt x="156839" y="5326602"/>
                  </a:cubicBezTo>
                  <a:cubicBezTo>
                    <a:pt x="156839" y="5948039"/>
                    <a:pt x="134645" y="6112276"/>
                    <a:pt x="112451" y="6276513"/>
                  </a:cubicBezTo>
                </a:path>
              </a:pathLst>
            </a:custGeom>
            <a:ln w="28575" cap="rnd">
              <a:solidFill>
                <a:srgbClr val="9DD5E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Freihandform 13"/>
            <p:cNvSpPr/>
            <p:nvPr/>
          </p:nvSpPr>
          <p:spPr>
            <a:xfrm>
              <a:off x="322858" y="740443"/>
              <a:ext cx="6513254" cy="6276512"/>
            </a:xfrm>
            <a:custGeom>
              <a:avLst/>
              <a:gdLst>
                <a:gd name="connsiteX0" fmla="*/ 6513251 w 6513251"/>
                <a:gd name="connsiteY0" fmla="*/ 17756 h 6276513"/>
                <a:gd name="connsiteX1" fmla="*/ 3894339 w 6513251"/>
                <a:gd name="connsiteY1" fmla="*/ 0 h 6276513"/>
                <a:gd name="connsiteX2" fmla="*/ 1151139 w 6513251"/>
                <a:gd name="connsiteY2" fmla="*/ 8878 h 6276513"/>
                <a:gd name="connsiteX3" fmla="*/ 369904 w 6513251"/>
                <a:gd name="connsiteY3" fmla="*/ 88777 h 6276513"/>
                <a:gd name="connsiteX4" fmla="*/ 50307 w 6513251"/>
                <a:gd name="connsiteY4" fmla="*/ 488272 h 6276513"/>
                <a:gd name="connsiteX5" fmla="*/ 68063 w 6513251"/>
                <a:gd name="connsiteY5" fmla="*/ 1305018 h 6276513"/>
                <a:gd name="connsiteX6" fmla="*/ 112451 w 6513251"/>
                <a:gd name="connsiteY6" fmla="*/ 2547892 h 6276513"/>
                <a:gd name="connsiteX7" fmla="*/ 156839 w 6513251"/>
                <a:gd name="connsiteY7" fmla="*/ 5326602 h 6276513"/>
                <a:gd name="connsiteX8" fmla="*/ 112451 w 6513251"/>
                <a:gd name="connsiteY8" fmla="*/ 6276513 h 627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13251" h="6276513">
                  <a:moveTo>
                    <a:pt x="6513251" y="17756"/>
                  </a:moveTo>
                  <a:lnTo>
                    <a:pt x="3894339" y="0"/>
                  </a:lnTo>
                  <a:lnTo>
                    <a:pt x="1151139" y="8878"/>
                  </a:lnTo>
                  <a:cubicBezTo>
                    <a:pt x="563733" y="23674"/>
                    <a:pt x="553376" y="8878"/>
                    <a:pt x="369904" y="88777"/>
                  </a:cubicBezTo>
                  <a:cubicBezTo>
                    <a:pt x="186432" y="168676"/>
                    <a:pt x="100614" y="285565"/>
                    <a:pt x="50307" y="488272"/>
                  </a:cubicBezTo>
                  <a:cubicBezTo>
                    <a:pt x="0" y="690979"/>
                    <a:pt x="57706" y="961748"/>
                    <a:pt x="68063" y="1305018"/>
                  </a:cubicBezTo>
                  <a:cubicBezTo>
                    <a:pt x="78420" y="1648288"/>
                    <a:pt x="97655" y="1877628"/>
                    <a:pt x="112451" y="2547892"/>
                  </a:cubicBezTo>
                  <a:cubicBezTo>
                    <a:pt x="127247" y="3218156"/>
                    <a:pt x="156839" y="4705165"/>
                    <a:pt x="156839" y="5326602"/>
                  </a:cubicBezTo>
                  <a:cubicBezTo>
                    <a:pt x="156839" y="5948039"/>
                    <a:pt x="134645" y="6112276"/>
                    <a:pt x="112451" y="6276513"/>
                  </a:cubicBezTo>
                </a:path>
              </a:pathLst>
            </a:custGeom>
            <a:ln w="57150" cap="rnd">
              <a:solidFill>
                <a:srgbClr val="449FB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reihandform 14"/>
            <p:cNvSpPr/>
            <p:nvPr/>
          </p:nvSpPr>
          <p:spPr>
            <a:xfrm>
              <a:off x="228448" y="641145"/>
              <a:ext cx="6513254" cy="6276512"/>
            </a:xfrm>
            <a:custGeom>
              <a:avLst/>
              <a:gdLst>
                <a:gd name="connsiteX0" fmla="*/ 6513251 w 6513251"/>
                <a:gd name="connsiteY0" fmla="*/ 17756 h 6276513"/>
                <a:gd name="connsiteX1" fmla="*/ 3894339 w 6513251"/>
                <a:gd name="connsiteY1" fmla="*/ 0 h 6276513"/>
                <a:gd name="connsiteX2" fmla="*/ 1151139 w 6513251"/>
                <a:gd name="connsiteY2" fmla="*/ 8878 h 6276513"/>
                <a:gd name="connsiteX3" fmla="*/ 369904 w 6513251"/>
                <a:gd name="connsiteY3" fmla="*/ 88777 h 6276513"/>
                <a:gd name="connsiteX4" fmla="*/ 50307 w 6513251"/>
                <a:gd name="connsiteY4" fmla="*/ 488272 h 6276513"/>
                <a:gd name="connsiteX5" fmla="*/ 68063 w 6513251"/>
                <a:gd name="connsiteY5" fmla="*/ 1305018 h 6276513"/>
                <a:gd name="connsiteX6" fmla="*/ 112451 w 6513251"/>
                <a:gd name="connsiteY6" fmla="*/ 2547892 h 6276513"/>
                <a:gd name="connsiteX7" fmla="*/ 156839 w 6513251"/>
                <a:gd name="connsiteY7" fmla="*/ 5326602 h 6276513"/>
                <a:gd name="connsiteX8" fmla="*/ 112451 w 6513251"/>
                <a:gd name="connsiteY8" fmla="*/ 6276513 h 627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13251" h="6276513">
                  <a:moveTo>
                    <a:pt x="6513251" y="17756"/>
                  </a:moveTo>
                  <a:lnTo>
                    <a:pt x="3894339" y="0"/>
                  </a:lnTo>
                  <a:lnTo>
                    <a:pt x="1151139" y="8878"/>
                  </a:lnTo>
                  <a:cubicBezTo>
                    <a:pt x="563733" y="23674"/>
                    <a:pt x="553376" y="8878"/>
                    <a:pt x="369904" y="88777"/>
                  </a:cubicBezTo>
                  <a:cubicBezTo>
                    <a:pt x="186432" y="168676"/>
                    <a:pt x="100614" y="285565"/>
                    <a:pt x="50307" y="488272"/>
                  </a:cubicBezTo>
                  <a:cubicBezTo>
                    <a:pt x="0" y="690979"/>
                    <a:pt x="57706" y="961748"/>
                    <a:pt x="68063" y="1305018"/>
                  </a:cubicBezTo>
                  <a:cubicBezTo>
                    <a:pt x="78420" y="1648288"/>
                    <a:pt x="97655" y="1877628"/>
                    <a:pt x="112451" y="2547892"/>
                  </a:cubicBezTo>
                  <a:cubicBezTo>
                    <a:pt x="127247" y="3218156"/>
                    <a:pt x="156839" y="4705165"/>
                    <a:pt x="156839" y="5326602"/>
                  </a:cubicBezTo>
                  <a:cubicBezTo>
                    <a:pt x="156839" y="5948039"/>
                    <a:pt x="134645" y="6112276"/>
                    <a:pt x="112451" y="6276513"/>
                  </a:cubicBezTo>
                </a:path>
              </a:pathLst>
            </a:custGeom>
            <a:ln w="47625" cap="rnd">
              <a:solidFill>
                <a:srgbClr val="5FAE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Freihandform 15"/>
            <p:cNvSpPr/>
            <p:nvPr/>
          </p:nvSpPr>
          <p:spPr>
            <a:xfrm>
              <a:off x="426135" y="854277"/>
              <a:ext cx="6513251" cy="6276513"/>
            </a:xfrm>
            <a:custGeom>
              <a:avLst/>
              <a:gdLst>
                <a:gd name="connsiteX0" fmla="*/ 6513251 w 6513251"/>
                <a:gd name="connsiteY0" fmla="*/ 17756 h 6276513"/>
                <a:gd name="connsiteX1" fmla="*/ 3894339 w 6513251"/>
                <a:gd name="connsiteY1" fmla="*/ 0 h 6276513"/>
                <a:gd name="connsiteX2" fmla="*/ 1151139 w 6513251"/>
                <a:gd name="connsiteY2" fmla="*/ 8878 h 6276513"/>
                <a:gd name="connsiteX3" fmla="*/ 369904 w 6513251"/>
                <a:gd name="connsiteY3" fmla="*/ 88777 h 6276513"/>
                <a:gd name="connsiteX4" fmla="*/ 50307 w 6513251"/>
                <a:gd name="connsiteY4" fmla="*/ 488272 h 6276513"/>
                <a:gd name="connsiteX5" fmla="*/ 68063 w 6513251"/>
                <a:gd name="connsiteY5" fmla="*/ 1305018 h 6276513"/>
                <a:gd name="connsiteX6" fmla="*/ 112451 w 6513251"/>
                <a:gd name="connsiteY6" fmla="*/ 2547892 h 6276513"/>
                <a:gd name="connsiteX7" fmla="*/ 156839 w 6513251"/>
                <a:gd name="connsiteY7" fmla="*/ 5326602 h 6276513"/>
                <a:gd name="connsiteX8" fmla="*/ 112451 w 6513251"/>
                <a:gd name="connsiteY8" fmla="*/ 6276513 h 6276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13251" h="6276513">
                  <a:moveTo>
                    <a:pt x="6513251" y="17756"/>
                  </a:moveTo>
                  <a:lnTo>
                    <a:pt x="3894339" y="0"/>
                  </a:lnTo>
                  <a:lnTo>
                    <a:pt x="1151139" y="8878"/>
                  </a:lnTo>
                  <a:cubicBezTo>
                    <a:pt x="563733" y="23674"/>
                    <a:pt x="553376" y="8878"/>
                    <a:pt x="369904" y="88777"/>
                  </a:cubicBezTo>
                  <a:cubicBezTo>
                    <a:pt x="186432" y="168676"/>
                    <a:pt x="100614" y="285565"/>
                    <a:pt x="50307" y="488272"/>
                  </a:cubicBezTo>
                  <a:cubicBezTo>
                    <a:pt x="0" y="690979"/>
                    <a:pt x="57706" y="961748"/>
                    <a:pt x="68063" y="1305018"/>
                  </a:cubicBezTo>
                  <a:cubicBezTo>
                    <a:pt x="78420" y="1648288"/>
                    <a:pt x="97655" y="1877628"/>
                    <a:pt x="112451" y="2547892"/>
                  </a:cubicBezTo>
                  <a:cubicBezTo>
                    <a:pt x="127247" y="3218156"/>
                    <a:pt x="156839" y="4705165"/>
                    <a:pt x="156839" y="5326602"/>
                  </a:cubicBezTo>
                  <a:cubicBezTo>
                    <a:pt x="156839" y="5948039"/>
                    <a:pt x="134645" y="6112276"/>
                    <a:pt x="112451" y="6276513"/>
                  </a:cubicBezTo>
                </a:path>
              </a:pathLst>
            </a:custGeom>
            <a:ln w="76200" cap="rnd">
              <a:solidFill>
                <a:srgbClr val="1D82A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8" name="Textfeld 17"/>
          <p:cNvSpPr txBox="1"/>
          <p:nvPr/>
        </p:nvSpPr>
        <p:spPr>
          <a:xfrm>
            <a:off x="7286630" y="-15959"/>
            <a:ext cx="1899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5400" b="1" spc="-15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SCAPE</a:t>
            </a:r>
            <a:endParaRPr lang="en-GB" sz="5400" b="1" spc="-15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D82A4"/>
        </a:buClr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449FBD"/>
        </a:buClr>
        <a:buFont typeface="Calibri" pitchFamily="34" charset="0"/>
        <a:buChar char="•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5FAEC8"/>
        </a:buClr>
        <a:buFont typeface="Calibri" pitchFamily="34" charset="0"/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C5E2EE"/>
        </a:buClr>
        <a:buFont typeface="Arial" pitchFamily="34" charset="0"/>
        <a:buChar char="•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C5E2F1"/>
        </a:buClr>
        <a:buFont typeface="Calibri" pitchFamily="34" charset="0"/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3851920" y="40770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91480" y="3572773"/>
            <a:ext cx="7768952" cy="10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Roman Graf</a:t>
            </a:r>
            <a:r>
              <a:rPr kumimoji="0" lang="en-US" sz="200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                                              </a:t>
            </a:r>
            <a:r>
              <a:rPr kumimoji="0" lang="en-US" sz="20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                      Reinhold Huber-Mörk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en-US" sz="1400" kern="0" dirty="0">
                <a:latin typeface="+mj-lt"/>
              </a:rPr>
              <a:t>Research Area Future Networks and </a:t>
            </a:r>
            <a:r>
              <a:rPr lang="en-US" sz="1400" kern="0" dirty="0" smtClean="0">
                <a:latin typeface="+mj-lt"/>
              </a:rPr>
              <a:t>Services                                    </a:t>
            </a:r>
            <a:r>
              <a:rPr lang="en-US" sz="1400" dirty="0" smtClean="0"/>
              <a:t>Research </a:t>
            </a:r>
            <a:r>
              <a:rPr lang="en-US" sz="1400" dirty="0"/>
              <a:t>Area Intelligent Vision Systems</a:t>
            </a:r>
            <a:r>
              <a:rPr lang="en-US" sz="1400" kern="0" dirty="0" smtClean="0">
                <a:latin typeface="+mj-lt"/>
              </a:rPr>
              <a:t> </a:t>
            </a:r>
          </a:p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en-US" sz="1400" kern="0" dirty="0">
                <a:latin typeface="+mj-lt"/>
              </a:rPr>
              <a:t>Department Safety &amp; </a:t>
            </a:r>
            <a:r>
              <a:rPr lang="en-US" sz="1400" kern="0" dirty="0" smtClean="0">
                <a:latin typeface="+mj-lt"/>
              </a:rPr>
              <a:t>Security, AIT </a:t>
            </a:r>
            <a:r>
              <a:rPr kumimoji="0" lang="en-US" sz="140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Austrian Institute of Technology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691480" y="5479373"/>
            <a:ext cx="776798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SCAPE training event</a:t>
            </a:r>
          </a:p>
          <a:p>
            <a:r>
              <a:rPr lang="pt-BR" dirty="0"/>
              <a:t>Guimaraes, Portugal, 6-7 December </a:t>
            </a:r>
            <a:r>
              <a:rPr lang="pt-BR" dirty="0" smtClean="0"/>
              <a:t>2012</a:t>
            </a:r>
            <a:endParaRPr lang="pt-BR" dirty="0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68496" y="1988840"/>
            <a:ext cx="8206680" cy="941040"/>
          </a:xfrm>
        </p:spPr>
        <p:txBody>
          <a:bodyPr/>
          <a:lstStyle/>
          <a:p>
            <a:r>
              <a:rPr lang="en-US" dirty="0" smtClean="0"/>
              <a:t>Matchbox tool</a:t>
            </a:r>
            <a:endParaRPr lang="en-GB" dirty="0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691480" y="2924944"/>
            <a:ext cx="8206680" cy="859160"/>
          </a:xfrm>
        </p:spPr>
        <p:txBody>
          <a:bodyPr/>
          <a:lstStyle/>
          <a:p>
            <a:r>
              <a:rPr lang="en-US" dirty="0"/>
              <a:t>Quality control for digital </a:t>
            </a:r>
            <a:r>
              <a:rPr lang="en-US" dirty="0" smtClean="0"/>
              <a:t>collections</a:t>
            </a:r>
            <a:endParaRPr lang="en-GB" dirty="0"/>
          </a:p>
        </p:txBody>
      </p:sp>
      <p:sp>
        <p:nvSpPr>
          <p:cNvPr id="2" name="Fußzeilenplatzhalt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000" i="1" dirty="0" smtClean="0"/>
              <a:t>This work was partially supported by the SCAPE Project.</a:t>
            </a:r>
          </a:p>
          <a:p>
            <a:pPr>
              <a:defRPr/>
            </a:pPr>
            <a:r>
              <a:rPr lang="en-US" sz="1000" i="1" dirty="0" smtClean="0"/>
              <a:t>The SCAPE project is co-funded by the European Union under FP7 ICT-2009.4.1 (Grant Agreement number 270137).</a:t>
            </a:r>
            <a:endParaRPr lang="en-US" sz="1000" i="1" dirty="0"/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98976" y="4470775"/>
            <a:ext cx="7768952" cy="10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buSzTx/>
              <a:buFontTx/>
              <a:buNone/>
              <a:tabLst/>
              <a:defRPr/>
            </a:pPr>
            <a:r>
              <a:rPr lang="en-US" sz="2000" kern="0" dirty="0" smtClean="0">
                <a:latin typeface="+mj-lt"/>
              </a:rPr>
              <a:t>Alexander Schindler</a:t>
            </a:r>
            <a:endParaRPr kumimoji="0" lang="en-US" sz="2000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en-US" sz="1400" kern="0" dirty="0">
                <a:latin typeface="+mj-lt"/>
              </a:rPr>
              <a:t>Department of Software Technology and Interactive Systems                           </a:t>
            </a: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accent2">
                  <a:lumMod val="50000"/>
                </a:schemeClr>
              </a:buClr>
              <a:defRPr/>
            </a:pPr>
            <a:r>
              <a:rPr lang="en-US" sz="1400" kern="0" dirty="0">
                <a:latin typeface="+mj-lt"/>
              </a:rPr>
              <a:t>Vienna University of </a:t>
            </a:r>
            <a:r>
              <a:rPr lang="en-US" sz="1400" kern="0" dirty="0" smtClean="0">
                <a:latin typeface="+mj-lt"/>
              </a:rPr>
              <a:t>Technology</a:t>
            </a:r>
            <a:endParaRPr lang="en-US" sz="1400" kern="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 smtClean="0"/>
              <a:t>Matchbox </a:t>
            </a:r>
            <a:r>
              <a:rPr lang="en-US" dirty="0"/>
              <a:t>T</a:t>
            </a:r>
            <a:r>
              <a:rPr lang="en-US" dirty="0" smtClean="0"/>
              <a:t>ool </a:t>
            </a:r>
            <a:r>
              <a:rPr lang="en-US" dirty="0"/>
              <a:t>D</a:t>
            </a:r>
            <a:r>
              <a:rPr lang="en-US" dirty="0" smtClean="0"/>
              <a:t>escription</a:t>
            </a:r>
            <a:endParaRPr lang="en-US" dirty="0"/>
          </a:p>
          <a:p>
            <a:r>
              <a:rPr lang="en-US" dirty="0"/>
              <a:t>Image Processing</a:t>
            </a:r>
          </a:p>
          <a:p>
            <a:r>
              <a:rPr lang="en-US" dirty="0" smtClean="0"/>
              <a:t>Collection Samples</a:t>
            </a:r>
            <a:endParaRPr lang="en-US" dirty="0"/>
          </a:p>
          <a:p>
            <a:r>
              <a:rPr lang="en-US" dirty="0" smtClean="0"/>
              <a:t>Matchbox Tool Features</a:t>
            </a:r>
            <a:endParaRPr lang="en-US" dirty="0"/>
          </a:p>
          <a:p>
            <a:r>
              <a:rPr lang="en-US" dirty="0"/>
              <a:t>Training Description</a:t>
            </a:r>
          </a:p>
          <a:p>
            <a:r>
              <a:rPr lang="en-US" dirty="0"/>
              <a:t>Installation Guidelines</a:t>
            </a:r>
          </a:p>
          <a:p>
            <a:r>
              <a:rPr lang="en-US" dirty="0"/>
              <a:t>Practical </a:t>
            </a:r>
            <a:r>
              <a:rPr lang="en-US" dirty="0" smtClean="0"/>
              <a:t>Exercises and Tool Analysis Results</a:t>
            </a:r>
            <a:endParaRPr lang="en-US" dirty="0"/>
          </a:p>
          <a:p>
            <a:r>
              <a:rPr lang="en-US" dirty="0"/>
              <a:t>Conclusion </a:t>
            </a:r>
            <a:endParaRPr lang="en-US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Introduction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H</a:t>
            </a:r>
            <a:r>
              <a:rPr lang="en-US" sz="2000" dirty="0" smtClean="0"/>
              <a:t>igh </a:t>
            </a:r>
            <a:r>
              <a:rPr lang="en-US" sz="2000" dirty="0"/>
              <a:t>storage </a:t>
            </a:r>
            <a:r>
              <a:rPr lang="en-US" sz="2000" dirty="0" smtClean="0"/>
              <a:t>costs</a:t>
            </a:r>
            <a:endParaRPr lang="en-US" sz="2000" dirty="0"/>
          </a:p>
          <a:p>
            <a:r>
              <a:rPr lang="en-US" sz="2000" dirty="0"/>
              <a:t>U</a:t>
            </a:r>
            <a:r>
              <a:rPr lang="en-US" sz="2000" dirty="0" smtClean="0"/>
              <a:t>pdate </a:t>
            </a:r>
            <a:r>
              <a:rPr lang="en-US" sz="2000" dirty="0"/>
              <a:t>of digitized </a:t>
            </a:r>
            <a:r>
              <a:rPr lang="en-US" sz="2000" dirty="0" smtClean="0"/>
              <a:t>collection through an </a:t>
            </a:r>
            <a:r>
              <a:rPr lang="en-US" sz="2000" dirty="0"/>
              <a:t>automatic scanning </a:t>
            </a:r>
            <a:r>
              <a:rPr lang="en-US" sz="2000" dirty="0" smtClean="0"/>
              <a:t>process </a:t>
            </a:r>
          </a:p>
          <a:p>
            <a:r>
              <a:rPr lang="en-US" sz="2000" dirty="0" smtClean="0"/>
              <a:t>Use case: Find Duplicates</a:t>
            </a:r>
            <a:endParaRPr lang="en-US" sz="2000" dirty="0"/>
          </a:p>
          <a:p>
            <a:r>
              <a:rPr lang="en-US" sz="2000" dirty="0" smtClean="0"/>
              <a:t>No automatic </a:t>
            </a:r>
            <a:r>
              <a:rPr lang="en-US" sz="2000" dirty="0"/>
              <a:t>method to detect duplicates in not structured collections</a:t>
            </a:r>
          </a:p>
          <a:p>
            <a:r>
              <a:rPr lang="en-US" sz="2000" dirty="0" smtClean="0"/>
              <a:t>Lack </a:t>
            </a:r>
            <a:r>
              <a:rPr lang="en-US" sz="2000" dirty="0"/>
              <a:t>expertise and efficient methods for finding </a:t>
            </a:r>
            <a:r>
              <a:rPr lang="en-US" sz="2000" dirty="0" smtClean="0"/>
              <a:t>images </a:t>
            </a:r>
            <a:r>
              <a:rPr lang="en-US" sz="2000" dirty="0"/>
              <a:t>in a huge </a:t>
            </a:r>
            <a:r>
              <a:rPr lang="en-US" sz="2000" dirty="0" smtClean="0"/>
              <a:t>collection</a:t>
            </a:r>
          </a:p>
          <a:p>
            <a:r>
              <a:rPr lang="en-US" sz="2000" dirty="0"/>
              <a:t>Need for automated solutions </a:t>
            </a:r>
            <a:endParaRPr lang="en-US" sz="2000" dirty="0" smtClean="0"/>
          </a:p>
          <a:p>
            <a:r>
              <a:rPr lang="en-US" sz="2000" dirty="0" smtClean="0"/>
              <a:t>QA </a:t>
            </a:r>
            <a:r>
              <a:rPr lang="en-US" sz="2000" dirty="0"/>
              <a:t>is required to select between the old and new </a:t>
            </a:r>
            <a:endParaRPr lang="en-US" sz="2000" dirty="0" smtClean="0"/>
          </a:p>
          <a:p>
            <a:r>
              <a:rPr lang="en-US" sz="2000" dirty="0" smtClean="0"/>
              <a:t>Decision support  - overwrite or </a:t>
            </a:r>
            <a:r>
              <a:rPr lang="en-US" sz="2000" dirty="0"/>
              <a:t>human inspection </a:t>
            </a:r>
            <a:endParaRPr lang="en-US" sz="2000" dirty="0" smtClean="0"/>
          </a:p>
          <a:p>
            <a:r>
              <a:rPr lang="fr-FR" sz="2000" dirty="0" smtClean="0"/>
              <a:t>Image: d </a:t>
            </a:r>
            <a:r>
              <a:rPr lang="fr-FR" sz="2000" dirty="0"/>
              <a:t>= </a:t>
            </a:r>
            <a:r>
              <a:rPr lang="fr-FR" sz="2000" dirty="0" smtClean="0"/>
              <a:t>40.000 SIFT </a:t>
            </a:r>
            <a:r>
              <a:rPr lang="fr-FR" sz="2000" dirty="0" err="1" smtClean="0"/>
              <a:t>descriptors</a:t>
            </a:r>
            <a:r>
              <a:rPr lang="fr-FR" sz="2000" dirty="0" smtClean="0"/>
              <a:t>, book: n = 700 images</a:t>
            </a:r>
          </a:p>
          <a:p>
            <a:r>
              <a:rPr lang="de-AT" sz="2000" dirty="0" smtClean="0"/>
              <a:t>SIFT: d</a:t>
            </a:r>
            <a:r>
              <a:rPr lang="de-AT" sz="2000" baseline="30000" dirty="0" smtClean="0"/>
              <a:t>2</a:t>
            </a:r>
            <a:r>
              <a:rPr lang="de-AT" sz="2000" dirty="0" smtClean="0"/>
              <a:t> </a:t>
            </a:r>
            <a:r>
              <a:rPr lang="de-AT" sz="2000" dirty="0"/>
              <a:t>= </a:t>
            </a:r>
            <a:r>
              <a:rPr lang="de-AT" sz="2000" dirty="0" smtClean="0"/>
              <a:t>1.6</a:t>
            </a:r>
            <a:r>
              <a:rPr lang="en-US" sz="2000" dirty="0"/>
              <a:t>×</a:t>
            </a:r>
            <a:r>
              <a:rPr lang="de-AT" sz="2000" dirty="0" smtClean="0"/>
              <a:t>10</a:t>
            </a:r>
            <a:r>
              <a:rPr lang="de-AT" sz="2000" baseline="30000" dirty="0" smtClean="0"/>
              <a:t>9</a:t>
            </a:r>
            <a:r>
              <a:rPr lang="de-AT" sz="2000" dirty="0" smtClean="0"/>
              <a:t> </a:t>
            </a:r>
            <a:r>
              <a:rPr lang="de-AT" sz="2000" dirty="0" err="1"/>
              <a:t>vector</a:t>
            </a:r>
            <a:r>
              <a:rPr lang="de-AT" sz="2000" dirty="0"/>
              <a:t> </a:t>
            </a:r>
            <a:r>
              <a:rPr lang="de-AT" sz="2000" dirty="0" err="1"/>
              <a:t>comparisons</a:t>
            </a:r>
            <a:r>
              <a:rPr lang="de-AT" sz="2000" dirty="0"/>
              <a:t> </a:t>
            </a:r>
            <a:r>
              <a:rPr lang="de-AT" sz="2000" dirty="0" err="1"/>
              <a:t>for</a:t>
            </a:r>
            <a:r>
              <a:rPr lang="de-AT" sz="2000" dirty="0"/>
              <a:t> </a:t>
            </a:r>
            <a:r>
              <a:rPr lang="de-AT" sz="2000" dirty="0" smtClean="0"/>
              <a:t>a </a:t>
            </a:r>
            <a:r>
              <a:rPr lang="de-AT" sz="2000" dirty="0" err="1" smtClean="0"/>
              <a:t>single</a:t>
            </a:r>
            <a:r>
              <a:rPr lang="de-AT" sz="2000" dirty="0" smtClean="0"/>
              <a:t> </a:t>
            </a:r>
            <a:r>
              <a:rPr lang="de-AT" sz="2000" dirty="0"/>
              <a:t>pair </a:t>
            </a:r>
            <a:r>
              <a:rPr lang="de-AT" sz="2000" dirty="0" err="1"/>
              <a:t>of</a:t>
            </a:r>
            <a:r>
              <a:rPr lang="de-AT" sz="2000" dirty="0"/>
              <a:t> </a:t>
            </a:r>
            <a:r>
              <a:rPr lang="de-AT" sz="2000" dirty="0" err="1" smtClean="0"/>
              <a:t>images</a:t>
            </a:r>
            <a:endParaRPr lang="de-AT" sz="2000" dirty="0" smtClean="0"/>
          </a:p>
          <a:p>
            <a:r>
              <a:rPr lang="de-AT" sz="2000" dirty="0" err="1"/>
              <a:t>BoW</a:t>
            </a:r>
            <a:r>
              <a:rPr lang="de-AT" sz="2000" dirty="0"/>
              <a:t> </a:t>
            </a:r>
            <a:r>
              <a:rPr lang="en-US" sz="2000" dirty="0"/>
              <a:t>typical book: </a:t>
            </a:r>
            <a:r>
              <a:rPr lang="en-US" sz="2000" dirty="0" smtClean="0"/>
              <a:t>clustering, n</a:t>
            </a:r>
            <a:r>
              <a:rPr lang="en-US" sz="2000" dirty="0"/>
              <a:t>×(n - 1) = 350.000 vector </a:t>
            </a:r>
            <a:r>
              <a:rPr lang="en-US" sz="2000" dirty="0" smtClean="0"/>
              <a:t>comparisons</a:t>
            </a:r>
            <a:endParaRPr lang="en-US" sz="20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77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Matchbox Tool </a:t>
            </a:r>
            <a:r>
              <a:rPr lang="en-GB" dirty="0"/>
              <a:t>D</a:t>
            </a:r>
            <a:r>
              <a:rPr lang="en-GB" dirty="0" smtClean="0"/>
              <a:t>escription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1628800"/>
            <a:ext cx="8280920" cy="4637112"/>
          </a:xfrm>
        </p:spPr>
        <p:txBody>
          <a:bodyPr/>
          <a:lstStyle/>
          <a:p>
            <a:r>
              <a:rPr lang="en-US" sz="2400" dirty="0"/>
              <a:t>Tool</a:t>
            </a:r>
          </a:p>
          <a:p>
            <a:pPr lvl="1"/>
            <a:r>
              <a:rPr lang="en-US" sz="2000" dirty="0" smtClean="0"/>
              <a:t>C</a:t>
            </a:r>
            <a:r>
              <a:rPr lang="en-US" sz="2000" dirty="0"/>
              <a:t>++ </a:t>
            </a:r>
            <a:r>
              <a:rPr lang="en-US" sz="2000" dirty="0"/>
              <a:t>(</a:t>
            </a:r>
            <a:r>
              <a:rPr lang="en-US" sz="2000" dirty="0" smtClean="0"/>
              <a:t>DLLs </a:t>
            </a:r>
            <a:r>
              <a:rPr lang="en-US" sz="2000" dirty="0"/>
              <a:t>on Windows or shared objects on </a:t>
            </a:r>
            <a:r>
              <a:rPr lang="en-US" sz="2000" dirty="0" smtClean="0"/>
              <a:t>Linux)</a:t>
            </a:r>
            <a:endParaRPr lang="en-US" sz="2000" dirty="0"/>
          </a:p>
          <a:p>
            <a:r>
              <a:rPr lang="en-US" sz="2400" dirty="0"/>
              <a:t>Dataset</a:t>
            </a:r>
          </a:p>
          <a:p>
            <a:pPr lvl="1"/>
            <a:r>
              <a:rPr lang="en-US" sz="2000" dirty="0"/>
              <a:t>Austrian National Library - Digital Book Collection (about 600.000 books that will be digitized over the coming years)</a:t>
            </a:r>
          </a:p>
          <a:p>
            <a:r>
              <a:rPr lang="en-US" sz="2400" dirty="0"/>
              <a:t>Main tasks</a:t>
            </a:r>
          </a:p>
          <a:p>
            <a:pPr lvl="1"/>
            <a:r>
              <a:rPr lang="en-US" sz="2000" dirty="0"/>
              <a:t>Overwriting existing collection items with new items </a:t>
            </a:r>
          </a:p>
          <a:p>
            <a:pPr lvl="1"/>
            <a:r>
              <a:rPr lang="en-US" sz="2000" dirty="0"/>
              <a:t>Image pairs can be compared within a </a:t>
            </a:r>
            <a:r>
              <a:rPr lang="en-US" sz="2000" dirty="0" smtClean="0"/>
              <a:t>book</a:t>
            </a:r>
            <a:endParaRPr lang="en-US" sz="2000" dirty="0"/>
          </a:p>
          <a:p>
            <a:r>
              <a:rPr lang="en-US" sz="2400" dirty="0" smtClean="0"/>
              <a:t>Output</a:t>
            </a:r>
            <a:endParaRPr lang="en-US" sz="2400" dirty="0"/>
          </a:p>
          <a:p>
            <a:pPr lvl="1"/>
            <a:r>
              <a:rPr lang="en-US" sz="2000" dirty="0"/>
              <a:t>Visual dictionary for further analysis</a:t>
            </a:r>
          </a:p>
          <a:p>
            <a:pPr lvl="1"/>
            <a:r>
              <a:rPr lang="en-US" sz="2000" dirty="0"/>
              <a:t>Duplicates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535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7488832" cy="579438"/>
          </a:xfrm>
        </p:spPr>
        <p:txBody>
          <a:bodyPr/>
          <a:lstStyle/>
          <a:p>
            <a:r>
              <a:rPr lang="en-GB" dirty="0" smtClean="0"/>
              <a:t>Image Processing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2756" y="1412776"/>
            <a:ext cx="3355572" cy="4194465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11560" y="1412776"/>
            <a:ext cx="5760640" cy="463711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1400" dirty="0"/>
              <a:t>Document feature extraction</a:t>
            </a:r>
          </a:p>
          <a:p>
            <a:pPr marL="857250" lvl="1" indent="-457200"/>
            <a:r>
              <a:rPr lang="en-US" sz="1400" dirty="0"/>
              <a:t>Interest </a:t>
            </a:r>
            <a:r>
              <a:rPr lang="en-US" sz="1400" dirty="0" err="1" smtClean="0"/>
              <a:t>keypoints</a:t>
            </a:r>
            <a:r>
              <a:rPr lang="en-US" sz="1400" dirty="0" smtClean="0"/>
              <a:t> - Scale </a:t>
            </a:r>
            <a:r>
              <a:rPr lang="en-US" sz="1400" dirty="0"/>
              <a:t>Invariant Feature Transform (SIFT) </a:t>
            </a:r>
          </a:p>
          <a:p>
            <a:pPr marL="857250" lvl="1" indent="-457200"/>
            <a:r>
              <a:rPr lang="en-US" sz="1400" dirty="0" smtClean="0"/>
              <a:t>Local </a:t>
            </a:r>
            <a:r>
              <a:rPr lang="en-US" sz="1400" dirty="0"/>
              <a:t>feature descriptors (invariant to </a:t>
            </a:r>
            <a:r>
              <a:rPr lang="en-US" sz="1400"/>
              <a:t>geometrical </a:t>
            </a:r>
            <a:r>
              <a:rPr lang="en-US" sz="1400" smtClean="0"/>
              <a:t>distortions</a:t>
            </a:r>
            <a:r>
              <a:rPr lang="en-US" sz="1400" dirty="0"/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Learning visual dictionary</a:t>
            </a:r>
          </a:p>
          <a:p>
            <a:pPr marL="857250" lvl="1" indent="-457200"/>
            <a:r>
              <a:rPr lang="en-US" sz="1400" dirty="0"/>
              <a:t>Clustering method applied to all SIFT descriptors of all images using k-means algorithm</a:t>
            </a:r>
          </a:p>
          <a:p>
            <a:pPr marL="857250" lvl="1" indent="-457200"/>
            <a:r>
              <a:rPr lang="en-US" sz="1400" dirty="0" smtClean="0"/>
              <a:t>Collect </a:t>
            </a:r>
            <a:r>
              <a:rPr lang="en-US" sz="1400" dirty="0"/>
              <a:t>local descriptors in a visual dictionary using Bag-Of-Words (</a:t>
            </a:r>
            <a:r>
              <a:rPr lang="en-US" sz="1400" dirty="0" err="1"/>
              <a:t>BoW</a:t>
            </a:r>
            <a:r>
              <a:rPr lang="en-US" sz="1400" dirty="0"/>
              <a:t>) algorithm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Create visual histogram for each image document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400" dirty="0"/>
              <a:t>Detect similar images based on visual histogram and local descriptors. </a:t>
            </a:r>
            <a:r>
              <a:rPr lang="en-US" sz="1400" dirty="0" smtClean="0"/>
              <a:t>Structural </a:t>
            </a:r>
            <a:r>
              <a:rPr lang="en-US" sz="1400" dirty="0" err="1"/>
              <a:t>SIMilarity</a:t>
            </a:r>
            <a:r>
              <a:rPr lang="en-US" sz="1400" dirty="0"/>
              <a:t> (SSIM) </a:t>
            </a:r>
            <a:r>
              <a:rPr lang="en-US" sz="1400" dirty="0" smtClean="0"/>
              <a:t>approach</a:t>
            </a:r>
          </a:p>
          <a:p>
            <a:pPr marL="857250" lvl="1" indent="-457200"/>
            <a:r>
              <a:rPr lang="en-US" sz="1400" dirty="0" smtClean="0"/>
              <a:t>Rotate</a:t>
            </a:r>
          </a:p>
          <a:p>
            <a:pPr marL="857250" lvl="1" indent="-457200"/>
            <a:r>
              <a:rPr lang="en-US" sz="1400" dirty="0" smtClean="0"/>
              <a:t>Scale</a:t>
            </a:r>
            <a:endParaRPr lang="en-US" sz="1400" dirty="0"/>
          </a:p>
          <a:p>
            <a:pPr marL="857250" lvl="1" indent="-457200"/>
            <a:r>
              <a:rPr lang="en-US" sz="1400" dirty="0"/>
              <a:t>Mask</a:t>
            </a:r>
          </a:p>
          <a:p>
            <a:pPr marL="857250" lvl="1" indent="-457200"/>
            <a:r>
              <a:rPr lang="en-US" sz="1400" dirty="0"/>
              <a:t>Overlaying</a:t>
            </a:r>
          </a:p>
        </p:txBody>
      </p:sp>
    </p:spTree>
    <p:extLst>
      <p:ext uri="{BB962C8B-B14F-4D97-AF65-F5344CB8AC3E}">
        <p14:creationId xmlns:p14="http://schemas.microsoft.com/office/powerpoint/2010/main" val="59431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1560" y="1052736"/>
            <a:ext cx="7488832" cy="579438"/>
          </a:xfrm>
        </p:spPr>
        <p:txBody>
          <a:bodyPr/>
          <a:lstStyle/>
          <a:p>
            <a:r>
              <a:rPr lang="en-US" dirty="0"/>
              <a:t>Matching of </a:t>
            </a:r>
            <a:r>
              <a:rPr lang="en-US" dirty="0" err="1"/>
              <a:t>keypoints</a:t>
            </a:r>
            <a:r>
              <a:rPr lang="en-US" dirty="0"/>
              <a:t> 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grpSp>
        <p:nvGrpSpPr>
          <p:cNvPr id="6" name="Gruppieren 5"/>
          <p:cNvGrpSpPr/>
          <p:nvPr/>
        </p:nvGrpSpPr>
        <p:grpSpPr>
          <a:xfrm>
            <a:off x="755576" y="2223347"/>
            <a:ext cx="8136904" cy="3514759"/>
            <a:chOff x="79375" y="1772816"/>
            <a:chExt cx="9023350" cy="4090823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75" y="1772816"/>
              <a:ext cx="9010650" cy="2066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8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375" y="3809414"/>
              <a:ext cx="9023350" cy="20542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9974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1340768"/>
            <a:ext cx="7488832" cy="579438"/>
          </a:xfrm>
        </p:spPr>
        <p:txBody>
          <a:bodyPr/>
          <a:lstStyle/>
          <a:p>
            <a:r>
              <a:rPr lang="en-US" dirty="0" smtClean="0"/>
              <a:t>Pixel </a:t>
            </a:r>
            <a:r>
              <a:rPr lang="en-US" dirty="0"/>
              <a:t>wise comparison </a:t>
            </a:r>
            <a:r>
              <a:rPr lang="en-US" dirty="0" smtClean="0"/>
              <a:t>- SSIM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496" y="2564904"/>
            <a:ext cx="8132384" cy="1517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781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1340768"/>
            <a:ext cx="7488832" cy="579438"/>
          </a:xfrm>
        </p:spPr>
        <p:txBody>
          <a:bodyPr/>
          <a:lstStyle/>
          <a:p>
            <a:r>
              <a:rPr lang="en-US" dirty="0" smtClean="0"/>
              <a:t>Images </a:t>
            </a:r>
            <a:r>
              <a:rPr lang="en-US" dirty="0"/>
              <a:t>10 to 17 are duplicates of images 2 to </a:t>
            </a:r>
            <a:r>
              <a:rPr lang="en-US" dirty="0" smtClean="0"/>
              <a:t>9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26" y="2080032"/>
            <a:ext cx="8634874" cy="4797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575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1340768"/>
            <a:ext cx="7488832" cy="579438"/>
          </a:xfrm>
        </p:spPr>
        <p:txBody>
          <a:bodyPr/>
          <a:lstStyle/>
          <a:p>
            <a:r>
              <a:rPr lang="en-US" dirty="0"/>
              <a:t>H</a:t>
            </a:r>
            <a:r>
              <a:rPr lang="en-US" dirty="0" smtClean="0"/>
              <a:t>igh </a:t>
            </a:r>
            <a:r>
              <a:rPr lang="en-US" dirty="0"/>
              <a:t>similarity but </a:t>
            </a:r>
            <a:r>
              <a:rPr lang="en-US" dirty="0" smtClean="0"/>
              <a:t>no </a:t>
            </a:r>
            <a:r>
              <a:rPr lang="en-US" dirty="0" smtClean="0"/>
              <a:t>duplicates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564904"/>
            <a:ext cx="8085440" cy="3384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22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Matchbox Tool </a:t>
            </a:r>
            <a:r>
              <a:rPr lang="en-GB" dirty="0"/>
              <a:t>F</a:t>
            </a:r>
            <a:r>
              <a:rPr lang="en-GB" dirty="0" smtClean="0"/>
              <a:t>eatures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3568" y="1628800"/>
            <a:ext cx="8280920" cy="4637112"/>
          </a:xfrm>
        </p:spPr>
        <p:txBody>
          <a:bodyPr/>
          <a:lstStyle/>
          <a:p>
            <a:r>
              <a:rPr lang="en-US" sz="2400" dirty="0"/>
              <a:t>Reduce costs</a:t>
            </a:r>
          </a:p>
          <a:p>
            <a:r>
              <a:rPr lang="en-US" sz="2400" dirty="0"/>
              <a:t>Improves quality</a:t>
            </a:r>
          </a:p>
          <a:p>
            <a:r>
              <a:rPr lang="en-US" sz="2400" dirty="0"/>
              <a:t>Saves time</a:t>
            </a:r>
          </a:p>
          <a:p>
            <a:r>
              <a:rPr lang="en-US" sz="2400" dirty="0"/>
              <a:t>Automatically</a:t>
            </a:r>
          </a:p>
          <a:p>
            <a:r>
              <a:rPr lang="en-US" sz="2400" dirty="0" smtClean="0"/>
              <a:t>Increase </a:t>
            </a:r>
            <a:r>
              <a:rPr lang="en-US" sz="2400" dirty="0"/>
              <a:t>efficiency of human </a:t>
            </a:r>
            <a:r>
              <a:rPr lang="en-US" sz="2400" dirty="0" smtClean="0"/>
              <a:t>work with particular focus</a:t>
            </a:r>
          </a:p>
          <a:p>
            <a:r>
              <a:rPr lang="en-US" sz="2400" dirty="0" smtClean="0"/>
              <a:t>Invariant to format, rotation, scale, translation, illumination, resolution, cropping, warping, distortions</a:t>
            </a:r>
          </a:p>
          <a:p>
            <a:r>
              <a:rPr lang="en-US" sz="2400" dirty="0" smtClean="0"/>
              <a:t>Application: assembling collections, missing files, duplicates, compare two images independent from format (profile, pixel) </a:t>
            </a:r>
            <a:endParaRPr lang="en-US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8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7488832" cy="579438"/>
          </a:xfrm>
        </p:spPr>
        <p:txBody>
          <a:bodyPr/>
          <a:lstStyle/>
          <a:p>
            <a:r>
              <a:rPr lang="en-US" dirty="0"/>
              <a:t>Training </a:t>
            </a:r>
            <a:r>
              <a:rPr lang="en-US" dirty="0" smtClean="0"/>
              <a:t>Description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6" y="1772816"/>
            <a:ext cx="8280920" cy="4637112"/>
          </a:xfrm>
        </p:spPr>
        <p:txBody>
          <a:bodyPr/>
          <a:lstStyle/>
          <a:p>
            <a:r>
              <a:rPr lang="en-US" sz="2000" b="1" dirty="0"/>
              <a:t>Goal: </a:t>
            </a:r>
            <a:r>
              <a:rPr lang="en-US" sz="2000" dirty="0"/>
              <a:t>to be able to detect duplicates in digital image collections </a:t>
            </a:r>
            <a:endParaRPr lang="en-US" sz="2000" dirty="0" smtClean="0"/>
          </a:p>
          <a:p>
            <a:r>
              <a:rPr lang="en-US" sz="2000" b="1" dirty="0" smtClean="0"/>
              <a:t>Outcomes </a:t>
            </a:r>
            <a:r>
              <a:rPr lang="en-US" sz="2000" b="1" dirty="0"/>
              <a:t>of training: </a:t>
            </a:r>
            <a:r>
              <a:rPr lang="en-US" sz="2000" dirty="0" smtClean="0"/>
              <a:t>learn </a:t>
            </a:r>
            <a:r>
              <a:rPr lang="en-US" sz="2000" dirty="0"/>
              <a:t>how to install the </a:t>
            </a:r>
            <a:r>
              <a:rPr lang="en-US" sz="2000" dirty="0" smtClean="0"/>
              <a:t>matchbox </a:t>
            </a:r>
            <a:r>
              <a:rPr lang="en-US" sz="2000" dirty="0"/>
              <a:t>and how to set up </a:t>
            </a:r>
            <a:r>
              <a:rPr lang="en-US" sz="2000" dirty="0" smtClean="0"/>
              <a:t>associated workflows. </a:t>
            </a:r>
            <a:endParaRPr lang="en-US" sz="2000" dirty="0"/>
          </a:p>
          <a:p>
            <a:r>
              <a:rPr lang="en-US" sz="2000" b="1" dirty="0"/>
              <a:t>Teacher activity: </a:t>
            </a:r>
          </a:p>
          <a:p>
            <a:pPr lvl="1"/>
            <a:r>
              <a:rPr lang="en-US" sz="1600" dirty="0"/>
              <a:t>Tool presentation </a:t>
            </a:r>
          </a:p>
          <a:p>
            <a:pPr lvl="1"/>
            <a:r>
              <a:rPr lang="en-US" sz="1600" dirty="0"/>
              <a:t>Carry out a number of duplicate detection </a:t>
            </a:r>
            <a:r>
              <a:rPr lang="en-US" sz="1600" dirty="0" smtClean="0"/>
              <a:t>experiments</a:t>
            </a:r>
          </a:p>
          <a:p>
            <a:r>
              <a:rPr lang="en-US" sz="2000" b="1" dirty="0" smtClean="0"/>
              <a:t>Attendee activity: </a:t>
            </a:r>
            <a:r>
              <a:rPr lang="en-US" sz="2000" dirty="0" smtClean="0"/>
              <a:t>complete some workflows for </a:t>
            </a:r>
          </a:p>
          <a:p>
            <a:pPr lvl="1"/>
            <a:r>
              <a:rPr lang="en-US" sz="1600" dirty="0" smtClean="0"/>
              <a:t>Image </a:t>
            </a:r>
            <a:r>
              <a:rPr lang="en-US" sz="1600" dirty="0"/>
              <a:t>duplicate search </a:t>
            </a:r>
          </a:p>
          <a:p>
            <a:pPr lvl="1"/>
            <a:r>
              <a:rPr lang="en-US" sz="1600" dirty="0"/>
              <a:t>C</a:t>
            </a:r>
            <a:r>
              <a:rPr lang="en-US" sz="1600" dirty="0" smtClean="0"/>
              <a:t>ontent-based </a:t>
            </a:r>
            <a:r>
              <a:rPr lang="en-US" sz="1600" dirty="0"/>
              <a:t>image comparison </a:t>
            </a:r>
          </a:p>
          <a:p>
            <a:pPr lvl="1"/>
            <a:r>
              <a:rPr lang="en-US" sz="1600" dirty="0"/>
              <a:t>C</a:t>
            </a:r>
            <a:r>
              <a:rPr lang="en-US" sz="1600" dirty="0" smtClean="0"/>
              <a:t>ustomize </a:t>
            </a:r>
            <a:r>
              <a:rPr lang="en-US" sz="1600" dirty="0"/>
              <a:t>duplicate search workflow</a:t>
            </a:r>
          </a:p>
          <a:p>
            <a:pPr lvl="1"/>
            <a:r>
              <a:rPr lang="en-US" sz="1600" dirty="0"/>
              <a:t>U</a:t>
            </a:r>
            <a:r>
              <a:rPr lang="en-US" sz="1600" dirty="0" smtClean="0"/>
              <a:t>nderstand </a:t>
            </a:r>
            <a:r>
              <a:rPr lang="en-US" sz="1600" dirty="0"/>
              <a:t>and describe outputs of different commands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97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7488832" cy="579438"/>
          </a:xfrm>
        </p:spPr>
        <p:txBody>
          <a:bodyPr/>
          <a:lstStyle/>
          <a:p>
            <a:r>
              <a:rPr lang="en-US" dirty="0"/>
              <a:t>Installation </a:t>
            </a:r>
            <a:r>
              <a:rPr lang="en-US" dirty="0" smtClean="0"/>
              <a:t>Guidelines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6" y="1772816"/>
            <a:ext cx="7920880" cy="4637112"/>
          </a:xfrm>
        </p:spPr>
        <p:txBody>
          <a:bodyPr/>
          <a:lstStyle/>
          <a:p>
            <a:r>
              <a:rPr lang="en-US" sz="2000" dirty="0"/>
              <a:t>Linux OS with more than 10GB disk and 8GB RAM</a:t>
            </a:r>
          </a:p>
          <a:p>
            <a:r>
              <a:rPr lang="en-US" sz="2000" dirty="0" err="1"/>
              <a:t>Git</a:t>
            </a:r>
            <a:endParaRPr lang="en-US" sz="2000" dirty="0"/>
          </a:p>
          <a:p>
            <a:r>
              <a:rPr lang="en-US" sz="2000" dirty="0"/>
              <a:t>Python2.7</a:t>
            </a:r>
          </a:p>
          <a:p>
            <a:r>
              <a:rPr lang="en-US" sz="2000" dirty="0" err="1"/>
              <a:t>Cmake</a:t>
            </a:r>
            <a:endParaRPr lang="en-US" sz="2000" dirty="0"/>
          </a:p>
          <a:p>
            <a:r>
              <a:rPr lang="en-US" sz="2000" dirty="0"/>
              <a:t>C++ compiler</a:t>
            </a:r>
          </a:p>
          <a:p>
            <a:r>
              <a:rPr lang="en-US" sz="2000" dirty="0"/>
              <a:t>The newest </a:t>
            </a:r>
            <a:r>
              <a:rPr lang="en-US" sz="2000" dirty="0" err="1"/>
              <a:t>OpenCV</a:t>
            </a:r>
            <a:r>
              <a:rPr lang="en-US" sz="2000" dirty="0"/>
              <a:t> version</a:t>
            </a:r>
          </a:p>
          <a:p>
            <a:r>
              <a:rPr lang="en-US" sz="2000" dirty="0"/>
              <a:t>Matchbox </a:t>
            </a:r>
            <a:r>
              <a:rPr lang="en-US" sz="2000" dirty="0" smtClean="0"/>
              <a:t>HTTP </a:t>
            </a:r>
            <a:r>
              <a:rPr lang="en-US" sz="2000" dirty="0"/>
              <a:t>URL: https://github.com/openplanets/scape.git or download </a:t>
            </a:r>
            <a:r>
              <a:rPr lang="en-US" sz="2000" dirty="0" smtClean="0"/>
              <a:t>ZIP </a:t>
            </a:r>
            <a:r>
              <a:rPr lang="en-US" sz="2000" dirty="0"/>
              <a:t>from the same page </a:t>
            </a:r>
            <a:r>
              <a:rPr lang="en-US" sz="2000" dirty="0" smtClean="0"/>
              <a:t>(“</a:t>
            </a:r>
            <a:r>
              <a:rPr lang="en-US" sz="2000" dirty="0"/>
              <a:t>pc-</a:t>
            </a:r>
            <a:r>
              <a:rPr lang="en-US" sz="2000" dirty="0" err="1"/>
              <a:t>qa</a:t>
            </a:r>
            <a:r>
              <a:rPr lang="en-US" sz="2000" dirty="0"/>
              <a:t>-matchbox”)</a:t>
            </a:r>
          </a:p>
          <a:p>
            <a:r>
              <a:rPr lang="en-US" sz="2000" dirty="0"/>
              <a:t>Digital collection should have at least 15 files in order to build </a:t>
            </a:r>
            <a:r>
              <a:rPr lang="en-US" sz="2000" dirty="0" err="1"/>
              <a:t>BoW</a:t>
            </a:r>
            <a:endParaRPr lang="en-US" sz="20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1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7488832" cy="579438"/>
          </a:xfrm>
        </p:spPr>
        <p:txBody>
          <a:bodyPr/>
          <a:lstStyle/>
          <a:p>
            <a:r>
              <a:rPr lang="en-US" dirty="0"/>
              <a:t>Practical </a:t>
            </a:r>
            <a:r>
              <a:rPr lang="en-US" dirty="0" smtClean="0"/>
              <a:t>Exercises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584" y="1628800"/>
            <a:ext cx="7920880" cy="388843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Identifying duplicate images in digital collections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800" dirty="0" smtClean="0"/>
              <a:t>Move digital collection to the server where matchbox is installed. For Windows use </a:t>
            </a:r>
            <a:r>
              <a:rPr lang="en-US" sz="1800" dirty="0" err="1" smtClean="0"/>
              <a:t>pscp</a:t>
            </a:r>
            <a:r>
              <a:rPr lang="en-US" sz="1800" dirty="0" smtClean="0"/>
              <a:t>, </a:t>
            </a:r>
            <a:r>
              <a:rPr lang="en-US" sz="1800" dirty="0" err="1" smtClean="0"/>
              <a:t>WinScp</a:t>
            </a:r>
            <a:r>
              <a:rPr lang="en-US" sz="1800" dirty="0" smtClean="0"/>
              <a:t> or Web Interface.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800" dirty="0" smtClean="0"/>
              <a:t>cd scape/pc-</a:t>
            </a:r>
            <a:r>
              <a:rPr lang="en-US" sz="1800" dirty="0" err="1" smtClean="0"/>
              <a:t>qa</a:t>
            </a:r>
            <a:r>
              <a:rPr lang="en-US" sz="1800" dirty="0" smtClean="0"/>
              <a:t>-matchbox/Python directory in matchbox source code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800" dirty="0" err="1" smtClean="0"/>
              <a:t>sudo</a:t>
            </a:r>
            <a:r>
              <a:rPr lang="en-US" sz="1800" dirty="0" smtClean="0"/>
              <a:t> </a:t>
            </a:r>
            <a:r>
              <a:rPr lang="en-US" sz="1800" dirty="0"/>
              <a:t>python2.7 ./FindDuplicates.py /home/matchbox/matchbox-data/ all --help 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800" dirty="0"/>
              <a:t>Define which step of the workflow should be executed: all</a:t>
            </a:r>
            <a:r>
              <a:rPr lang="en-US" sz="1800" dirty="0" smtClean="0"/>
              <a:t>, extract, compare, train, </a:t>
            </a:r>
            <a:r>
              <a:rPr lang="en-US" sz="1800" dirty="0" err="1" smtClean="0"/>
              <a:t>bowhist</a:t>
            </a:r>
            <a:r>
              <a:rPr lang="en-US" sz="1800" dirty="0" smtClean="0"/>
              <a:t>, clean</a:t>
            </a:r>
            <a:endParaRPr lang="en-US" sz="1800" dirty="0"/>
          </a:p>
          <a:p>
            <a:pPr marL="857250" lvl="1" indent="-457200">
              <a:buFont typeface="+mj-lt"/>
              <a:buAutoNum type="alphaLcPeriod"/>
            </a:pPr>
            <a:r>
              <a:rPr lang="en-US" sz="1800" dirty="0"/>
              <a:t>Optional parameters are not supported yet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800" dirty="0"/>
              <a:t>Correct command sequence if not "all“: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sz="1600" dirty="0" smtClean="0"/>
              <a:t>clean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sz="1600" dirty="0" smtClean="0"/>
              <a:t>extract</a:t>
            </a:r>
            <a:endParaRPr lang="en-US" sz="1600" dirty="0"/>
          </a:p>
          <a:p>
            <a:pPr marL="1257300" lvl="2" indent="-457200">
              <a:buFont typeface="+mj-lt"/>
              <a:buAutoNum type="arabicPeriod"/>
            </a:pPr>
            <a:r>
              <a:rPr lang="en-US" sz="1600" dirty="0"/>
              <a:t>train</a:t>
            </a:r>
          </a:p>
          <a:p>
            <a:pPr marL="1257300" lvl="2" indent="-457200">
              <a:buFont typeface="+mj-lt"/>
              <a:buAutoNum type="arabicPeriod"/>
            </a:pPr>
            <a:r>
              <a:rPr lang="en-US" sz="1600" dirty="0" err="1"/>
              <a:t>bowhist</a:t>
            </a:r>
            <a:endParaRPr lang="en-US" sz="1600" dirty="0"/>
          </a:p>
          <a:p>
            <a:pPr marL="1257300" lvl="2" indent="-457200">
              <a:buFont typeface="+mj-lt"/>
              <a:buAutoNum type="arabicPeriod"/>
            </a:pPr>
            <a:r>
              <a:rPr lang="en-US" sz="1600" dirty="0" smtClean="0"/>
              <a:t>Compare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22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7488832" cy="579438"/>
          </a:xfrm>
        </p:spPr>
        <p:txBody>
          <a:bodyPr/>
          <a:lstStyle/>
          <a:p>
            <a:r>
              <a:rPr lang="en-US" dirty="0"/>
              <a:t>S</a:t>
            </a:r>
            <a:r>
              <a:rPr lang="en-GB" dirty="0" err="1" smtClean="0"/>
              <a:t>cenario</a:t>
            </a:r>
            <a:r>
              <a:rPr lang="en-GB" dirty="0"/>
              <a:t>: professional duplicate </a:t>
            </a:r>
            <a:r>
              <a:rPr lang="en-GB" dirty="0" smtClean="0"/>
              <a:t>search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Grafik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612" y="1628800"/>
            <a:ext cx="5438775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50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83568" y="764704"/>
            <a:ext cx="7488832" cy="579438"/>
          </a:xfrm>
        </p:spPr>
        <p:txBody>
          <a:bodyPr/>
          <a:lstStyle/>
          <a:p>
            <a:r>
              <a:rPr lang="en-US" dirty="0"/>
              <a:t>S</a:t>
            </a:r>
            <a:r>
              <a:rPr lang="en-GB" dirty="0" err="1" smtClean="0"/>
              <a:t>cenario</a:t>
            </a:r>
            <a:r>
              <a:rPr lang="en-GB" dirty="0"/>
              <a:t>: find duplicates using nested </a:t>
            </a:r>
            <a:r>
              <a:rPr lang="en-GB" dirty="0" smtClean="0"/>
              <a:t>commands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6" name="Grafik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7" y="1484784"/>
            <a:ext cx="5832648" cy="468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99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7488832" cy="579438"/>
          </a:xfrm>
        </p:spPr>
        <p:txBody>
          <a:bodyPr/>
          <a:lstStyle/>
          <a:p>
            <a:r>
              <a:rPr lang="en-US" dirty="0" smtClean="0"/>
              <a:t>Analysis </a:t>
            </a:r>
            <a:r>
              <a:rPr lang="en-US" dirty="0"/>
              <a:t>of the </a:t>
            </a:r>
            <a:r>
              <a:rPr lang="en-US" dirty="0" smtClean="0"/>
              <a:t>Tool </a:t>
            </a:r>
            <a:r>
              <a:rPr lang="en-US" dirty="0" smtClean="0"/>
              <a:t>Results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7" name="Untertitel 2"/>
          <p:cNvSpPr txBox="1">
            <a:spLocks/>
          </p:cNvSpPr>
          <p:nvPr/>
        </p:nvSpPr>
        <p:spPr bwMode="auto">
          <a:xfrm>
            <a:off x="827584" y="2028135"/>
            <a:ext cx="3744416" cy="251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1D82A4"/>
              </a:buClr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449FBD"/>
              </a:buClr>
              <a:buFont typeface="Calibri" pitchFamily="34" charset="0"/>
              <a:buChar char="•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5FAEC8"/>
              </a:buClr>
              <a:buFont typeface="Calibri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EE"/>
              </a:buClr>
              <a:buFont typeface="Arial" pitchFamily="34" charset="0"/>
              <a:buChar char="•"/>
              <a:defRPr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5E2F1"/>
              </a:buClr>
              <a:buFont typeface="Calibri" pitchFamily="34" charset="0"/>
              <a:buChar char="•"/>
              <a:defRPr sz="16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smtClean="0">
                <a:solidFill>
                  <a:schemeClr val="tx2"/>
                </a:solidFill>
              </a:rPr>
              <a:t>[1 of 20] 1</a:t>
            </a:r>
          </a:p>
          <a:p>
            <a:r>
              <a:rPr lang="en-US" sz="1400" smtClean="0">
                <a:solidFill>
                  <a:schemeClr val="tx2"/>
                </a:solidFill>
              </a:rPr>
              <a:t>[2 of 20] 2 =&gt; [10]</a:t>
            </a:r>
          </a:p>
          <a:p>
            <a:r>
              <a:rPr lang="en-US" sz="1400" smtClean="0">
                <a:solidFill>
                  <a:schemeClr val="tx2"/>
                </a:solidFill>
              </a:rPr>
              <a:t>[3 of 20] 3</a:t>
            </a:r>
          </a:p>
          <a:p>
            <a:r>
              <a:rPr lang="en-US" sz="1400" smtClean="0">
                <a:solidFill>
                  <a:schemeClr val="tx2"/>
                </a:solidFill>
              </a:rPr>
              <a:t>[4 of 20] 4</a:t>
            </a:r>
          </a:p>
          <a:p>
            <a:r>
              <a:rPr lang="en-US" sz="1400" smtClean="0">
                <a:solidFill>
                  <a:schemeClr val="tx2"/>
                </a:solidFill>
              </a:rPr>
              <a:t>[5 of 20] 5</a:t>
            </a:r>
          </a:p>
          <a:p>
            <a:r>
              <a:rPr lang="en-US" sz="1400" smtClean="0">
                <a:solidFill>
                  <a:schemeClr val="tx2"/>
                </a:solidFill>
              </a:rPr>
              <a:t>[6 of 20] 6</a:t>
            </a:r>
          </a:p>
          <a:p>
            <a:r>
              <a:rPr lang="en-US" sz="1400" smtClean="0">
                <a:solidFill>
                  <a:schemeClr val="tx2"/>
                </a:solidFill>
              </a:rPr>
              <a:t>[7 of 20] 7 =&gt; [15]</a:t>
            </a:r>
          </a:p>
          <a:p>
            <a:r>
              <a:rPr lang="en-US" sz="1400" smtClean="0">
                <a:solidFill>
                  <a:schemeClr val="tx2"/>
                </a:solidFill>
              </a:rPr>
              <a:t>[8 of 20] 8 =&gt; [16]</a:t>
            </a:r>
          </a:p>
          <a:p>
            <a:r>
              <a:rPr lang="en-US" sz="1400" smtClean="0">
                <a:solidFill>
                  <a:schemeClr val="tx2"/>
                </a:solidFill>
              </a:rPr>
              <a:t>[9 of 20] 9 =&gt; [17]</a:t>
            </a:r>
          </a:p>
          <a:p>
            <a:r>
              <a:rPr lang="en-US" sz="1400" smtClean="0">
                <a:solidFill>
                  <a:schemeClr val="tx2"/>
                </a:solidFill>
              </a:rPr>
              <a:t>[10 of 20] 10 =&gt; [2]</a:t>
            </a:r>
          </a:p>
          <a:p>
            <a:endParaRPr lang="en-US" sz="1400" smtClean="0">
              <a:solidFill>
                <a:schemeClr val="tx2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8" name="Untertitel 2"/>
          <p:cNvSpPr txBox="1">
            <a:spLocks/>
          </p:cNvSpPr>
          <p:nvPr/>
        </p:nvSpPr>
        <p:spPr bwMode="auto">
          <a:xfrm>
            <a:off x="4754975" y="2028135"/>
            <a:ext cx="3744416" cy="2513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90B1A"/>
              </a:buClr>
              <a:buFont typeface="Wingdings" pitchFamily="-65" charset="2"/>
              <a:buNone/>
              <a:defRPr sz="2200">
                <a:solidFill>
                  <a:srgbClr val="7C8388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2"/>
                </a:solidFill>
                <a:latin typeface="+mn-lt"/>
                <a:ea typeface="Geneva" pitchFamily="-107" charset="-128"/>
                <a:cs typeface="Geneva" pitchFamily="-107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2"/>
                </a:solidFill>
                <a:latin typeface="+mn-lt"/>
                <a:ea typeface="Geneva" pitchFamily="-107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2"/>
                </a:solidFill>
                <a:latin typeface="+mn-lt"/>
                <a:ea typeface="Geneva" pitchFamily="-107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400" dirty="0" smtClean="0">
                <a:solidFill>
                  <a:schemeClr val="tx2"/>
                </a:solidFill>
              </a:rPr>
              <a:t>[11 of 20] 11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[12 of 20] 12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[13 of 20] 13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[14 of 20] 14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[15 of 20] 15 =&gt; [7]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[16 of 20] 16 =&gt; [8]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[17 of 20] 17 =&gt; [9]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[18 of 20] 18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[19 of 20] 19</a:t>
            </a:r>
          </a:p>
          <a:p>
            <a:r>
              <a:rPr lang="en-US" sz="1400" dirty="0" smtClean="0">
                <a:solidFill>
                  <a:schemeClr val="tx2"/>
                </a:solidFill>
              </a:rPr>
              <a:t>[20 of 20] 20</a:t>
            </a:r>
          </a:p>
          <a:p>
            <a:endParaRPr lang="en-US" sz="1400" dirty="0" smtClean="0">
              <a:solidFill>
                <a:schemeClr val="tx2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9" name="Untertitel 2"/>
          <p:cNvSpPr txBox="1">
            <a:spLocks/>
          </p:cNvSpPr>
          <p:nvPr/>
        </p:nvSpPr>
        <p:spPr bwMode="auto">
          <a:xfrm>
            <a:off x="847310" y="4836447"/>
            <a:ext cx="784887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90B1A"/>
              </a:buClr>
              <a:buFont typeface="Wingdings" pitchFamily="-65" charset="2"/>
              <a:buNone/>
              <a:defRPr sz="2200">
                <a:solidFill>
                  <a:srgbClr val="7C8388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2"/>
                </a:solidFill>
                <a:latin typeface="+mn-lt"/>
                <a:ea typeface="Geneva" pitchFamily="-107" charset="-128"/>
                <a:cs typeface="Geneva" pitchFamily="-107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2"/>
                </a:solidFill>
                <a:latin typeface="+mn-lt"/>
                <a:ea typeface="Geneva" pitchFamily="-107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2"/>
                </a:solidFill>
                <a:latin typeface="+mn-lt"/>
                <a:ea typeface="Geneva" pitchFamily="-107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400" dirty="0">
                <a:solidFill>
                  <a:schemeClr val="tx2"/>
                </a:solidFill>
              </a:rPr>
              <a:t>3,4,5,6 with associated duplicates 11,12,13,14 are nearly empty pages</a:t>
            </a:r>
            <a:endParaRPr lang="en-US" sz="1400" dirty="0" smtClean="0">
              <a:solidFill>
                <a:schemeClr val="tx2"/>
              </a:solidFill>
            </a:endParaRPr>
          </a:p>
        </p:txBody>
      </p:sp>
      <p:sp>
        <p:nvSpPr>
          <p:cNvPr id="10" name="Untertitel 2"/>
          <p:cNvSpPr txBox="1">
            <a:spLocks/>
          </p:cNvSpPr>
          <p:nvPr/>
        </p:nvSpPr>
        <p:spPr bwMode="auto">
          <a:xfrm>
            <a:off x="830539" y="5301560"/>
            <a:ext cx="784887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90B1A"/>
              </a:buClr>
              <a:buFont typeface="Wingdings" pitchFamily="-65" charset="2"/>
              <a:buNone/>
              <a:defRPr sz="2200">
                <a:solidFill>
                  <a:srgbClr val="7C8388"/>
                </a:solidFill>
                <a:latin typeface="+mn-lt"/>
                <a:ea typeface="MS PGothic" pitchFamily="34" charset="-128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>
                <a:solidFill>
                  <a:schemeClr val="tx2"/>
                </a:solidFill>
                <a:latin typeface="+mn-lt"/>
                <a:ea typeface="MS PGothic" pitchFamily="34" charset="-128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2"/>
                </a:solidFill>
                <a:latin typeface="+mn-lt"/>
                <a:ea typeface="Geneva" pitchFamily="-107" charset="-128"/>
                <a:cs typeface="Geneva" pitchFamily="-107" charset="-128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2"/>
                </a:solidFill>
                <a:latin typeface="+mn-lt"/>
                <a:ea typeface="Geneva" pitchFamily="-107" charset="-128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2"/>
                </a:solidFill>
                <a:latin typeface="+mn-lt"/>
                <a:ea typeface="Geneva" pitchFamily="-107" charset="-128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r>
              <a:rPr lang="en-US" sz="1400" dirty="0">
                <a:solidFill>
                  <a:schemeClr val="tx2"/>
                </a:solidFill>
              </a:rPr>
              <a:t>compare.exe -l 4 /root/samples/</a:t>
            </a:r>
            <a:r>
              <a:rPr lang="en-US" sz="1400" dirty="0" err="1">
                <a:solidFill>
                  <a:schemeClr val="tx2"/>
                </a:solidFill>
              </a:rPr>
              <a:t>matchboxCollection</a:t>
            </a:r>
            <a:r>
              <a:rPr lang="en-US" sz="1400" dirty="0">
                <a:solidFill>
                  <a:schemeClr val="tx2"/>
                </a:solidFill>
              </a:rPr>
              <a:t>/00000012.jp2.SIFTComparison.feat.xml.gz /root/samples/</a:t>
            </a:r>
            <a:r>
              <a:rPr lang="en-US" sz="1400" dirty="0" err="1">
                <a:solidFill>
                  <a:schemeClr val="tx2"/>
                </a:solidFill>
              </a:rPr>
              <a:t>matchboxCollection</a:t>
            </a:r>
            <a:r>
              <a:rPr lang="en-US" sz="1400" dirty="0">
                <a:solidFill>
                  <a:schemeClr val="tx2"/>
                </a:solidFill>
              </a:rPr>
              <a:t>/00000003.jp2.SIFTComparison.feat.xml.gz</a:t>
            </a:r>
          </a:p>
          <a:p>
            <a:r>
              <a:rPr lang="en-US" sz="1400" dirty="0" err="1">
                <a:solidFill>
                  <a:schemeClr val="tx2"/>
                </a:solidFill>
              </a:rPr>
              <a:t>OpenCV</a:t>
            </a:r>
            <a:r>
              <a:rPr lang="en-US" sz="1400" dirty="0">
                <a:solidFill>
                  <a:schemeClr val="tx2"/>
                </a:solidFill>
              </a:rPr>
              <a:t> Error: Assertion failed (CV_IS_MAT(points1) &amp;&amp; CV_IS_MAT(points2) &amp;&amp; CV_ARE_SIZES_EQ(points1, points2)) in </a:t>
            </a:r>
            <a:r>
              <a:rPr lang="en-US" sz="1400" dirty="0" err="1">
                <a:solidFill>
                  <a:schemeClr val="tx2"/>
                </a:solidFill>
              </a:rPr>
              <a:t>cvFindFundamentalMat</a:t>
            </a:r>
            <a:r>
              <a:rPr lang="en-US" sz="1400" dirty="0">
                <a:solidFill>
                  <a:schemeClr val="tx2"/>
                </a:solidFill>
              </a:rPr>
              <a:t>, file /root/down/OpenCV-2.4.3/modules/calib3d/</a:t>
            </a:r>
            <a:r>
              <a:rPr lang="en-US" sz="1400" dirty="0" err="1">
                <a:solidFill>
                  <a:schemeClr val="tx2"/>
                </a:solidFill>
              </a:rPr>
              <a:t>src</a:t>
            </a:r>
            <a:r>
              <a:rPr lang="en-US" sz="1400" dirty="0">
                <a:solidFill>
                  <a:schemeClr val="tx2"/>
                </a:solidFill>
              </a:rPr>
              <a:t>/fundam.cpp, line 599</a:t>
            </a:r>
          </a:p>
        </p:txBody>
      </p:sp>
    </p:spTree>
    <p:extLst>
      <p:ext uri="{BB962C8B-B14F-4D97-AF65-F5344CB8AC3E}">
        <p14:creationId xmlns:p14="http://schemas.microsoft.com/office/powerpoint/2010/main" val="2216535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7488832" cy="579438"/>
          </a:xfrm>
        </p:spPr>
        <p:txBody>
          <a:bodyPr/>
          <a:lstStyle/>
          <a:p>
            <a:r>
              <a:rPr lang="en-US" dirty="0"/>
              <a:t>Practical </a:t>
            </a:r>
            <a:r>
              <a:rPr lang="en-US" dirty="0" smtClean="0"/>
              <a:t>Exercises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27584" y="1772816"/>
            <a:ext cx="7920880" cy="3888432"/>
          </a:xfrm>
        </p:spPr>
        <p:txBody>
          <a:bodyPr/>
          <a:lstStyle/>
          <a:p>
            <a:pPr marL="0" indent="0">
              <a:buNone/>
            </a:pPr>
            <a:r>
              <a:rPr lang="en-US" sz="1200" dirty="0" smtClean="0"/>
              <a:t>Output for collection with multiple duplicates:</a:t>
            </a:r>
          </a:p>
          <a:p>
            <a:pPr marL="0" indent="0">
              <a:buNone/>
            </a:pPr>
            <a:r>
              <a:rPr lang="en-US" sz="1200" dirty="0" smtClean="0"/>
              <a:t>=== </a:t>
            </a:r>
            <a:r>
              <a:rPr lang="en-US" sz="1200" dirty="0"/>
              <a:t>compare images from directory /root/samples/</a:t>
            </a:r>
            <a:r>
              <a:rPr lang="en-US" sz="1200" dirty="0" err="1"/>
              <a:t>col_multiple_dup</a:t>
            </a:r>
            <a:r>
              <a:rPr lang="en-US" sz="1200" dirty="0"/>
              <a:t>/ ===</a:t>
            </a:r>
          </a:p>
          <a:p>
            <a:pPr marL="0" indent="0">
              <a:buNone/>
            </a:pPr>
            <a:r>
              <a:rPr lang="en-US" sz="1200" dirty="0" smtClean="0"/>
              <a:t>...</a:t>
            </a:r>
            <a:r>
              <a:rPr lang="en-US" sz="1200" dirty="0"/>
              <a:t>loading features</a:t>
            </a:r>
          </a:p>
          <a:p>
            <a:pPr marL="0" indent="0">
              <a:buNone/>
            </a:pPr>
            <a:r>
              <a:rPr lang="en-US" sz="1200" dirty="0"/>
              <a:t>...calculating distance matrix</a:t>
            </a:r>
          </a:p>
          <a:p>
            <a:pPr marL="0" indent="0">
              <a:buNone/>
            </a:pPr>
            <a:r>
              <a:rPr lang="en-US" sz="1200" dirty="0"/>
              <a:t>[1 of 16] 92</a:t>
            </a:r>
          </a:p>
          <a:p>
            <a:pPr marL="0" indent="0">
              <a:buNone/>
            </a:pPr>
            <a:r>
              <a:rPr lang="en-US" sz="1200" dirty="0"/>
              <a:t>[2 of 16] 85 =&gt; [77, 79, 81, 83]</a:t>
            </a:r>
          </a:p>
          <a:p>
            <a:pPr marL="0" indent="0">
              <a:buNone/>
            </a:pPr>
            <a:r>
              <a:rPr lang="en-US" sz="1200" dirty="0"/>
              <a:t>[3 of 16] 82 =&gt; [78, 80, 84]</a:t>
            </a:r>
          </a:p>
          <a:p>
            <a:pPr marL="0" indent="0">
              <a:buNone/>
            </a:pPr>
            <a:r>
              <a:rPr lang="en-US" sz="1200" dirty="0"/>
              <a:t>[4 of 16] 78 =&gt; [80, 82, 84]</a:t>
            </a:r>
          </a:p>
          <a:p>
            <a:pPr marL="0" indent="0">
              <a:buNone/>
            </a:pPr>
            <a:r>
              <a:rPr lang="en-US" sz="1200" dirty="0"/>
              <a:t>[5 of 16] 87</a:t>
            </a:r>
          </a:p>
          <a:p>
            <a:pPr marL="0" indent="0">
              <a:buNone/>
            </a:pPr>
            <a:r>
              <a:rPr lang="en-US" sz="1200" dirty="0"/>
              <a:t>[6 of 16] 89</a:t>
            </a:r>
          </a:p>
          <a:p>
            <a:pPr marL="0" indent="0">
              <a:buNone/>
            </a:pPr>
            <a:r>
              <a:rPr lang="en-US" sz="1200" dirty="0"/>
              <a:t>[7 of 16] 86</a:t>
            </a:r>
          </a:p>
          <a:p>
            <a:pPr marL="0" indent="0">
              <a:buNone/>
            </a:pPr>
            <a:r>
              <a:rPr lang="en-US" sz="1200" dirty="0"/>
              <a:t>[8 of 16] 88</a:t>
            </a:r>
          </a:p>
          <a:p>
            <a:pPr marL="0" indent="0">
              <a:buNone/>
            </a:pPr>
            <a:r>
              <a:rPr lang="en-US" sz="1200" dirty="0"/>
              <a:t>[9 of 16] 79 =&gt; [77, 81, 83, 85]</a:t>
            </a:r>
          </a:p>
          <a:p>
            <a:pPr marL="0" indent="0">
              <a:buNone/>
            </a:pPr>
            <a:r>
              <a:rPr lang="en-US" sz="1200" dirty="0"/>
              <a:t>[10 of 16] 91</a:t>
            </a:r>
          </a:p>
          <a:p>
            <a:pPr marL="0" indent="0">
              <a:buNone/>
            </a:pPr>
            <a:r>
              <a:rPr lang="en-US" sz="1200" dirty="0"/>
              <a:t>[11 of 16] 90</a:t>
            </a:r>
          </a:p>
          <a:p>
            <a:pPr marL="0" indent="0">
              <a:buNone/>
            </a:pPr>
            <a:r>
              <a:rPr lang="en-US" sz="1200" dirty="0"/>
              <a:t>[12 of 16] 83 =&gt; [77, 79, 81, 85]</a:t>
            </a:r>
          </a:p>
          <a:p>
            <a:pPr marL="0" indent="0">
              <a:buNone/>
            </a:pPr>
            <a:r>
              <a:rPr lang="en-US" sz="1200" dirty="0"/>
              <a:t>[13 of 16] 84 =&gt; [78, 80, 82]</a:t>
            </a:r>
          </a:p>
          <a:p>
            <a:pPr marL="0" indent="0">
              <a:buNone/>
            </a:pPr>
            <a:r>
              <a:rPr lang="en-US" sz="1200" dirty="0"/>
              <a:t>[14 of 16] 81 =&gt; [77, 79, 83, 85]</a:t>
            </a:r>
          </a:p>
          <a:p>
            <a:pPr marL="0" indent="0">
              <a:buNone/>
            </a:pPr>
            <a:r>
              <a:rPr lang="en-US" sz="1200" dirty="0"/>
              <a:t>[15 of 16] 77 =&gt; [79, 81, 83, 85]</a:t>
            </a:r>
          </a:p>
          <a:p>
            <a:pPr marL="0" indent="0">
              <a:buNone/>
            </a:pPr>
            <a:r>
              <a:rPr lang="en-US" sz="1200" dirty="0"/>
              <a:t>[16 of 16] 80 =&gt; [78, 82, 84]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310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7488832" cy="579438"/>
          </a:xfrm>
        </p:spPr>
        <p:txBody>
          <a:bodyPr/>
          <a:lstStyle/>
          <a:p>
            <a:r>
              <a:rPr lang="en-US" dirty="0"/>
              <a:t>Practical </a:t>
            </a:r>
            <a:r>
              <a:rPr lang="en-US" dirty="0" smtClean="0"/>
              <a:t>Exercises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6" y="1412776"/>
            <a:ext cx="7920880" cy="4637112"/>
          </a:xfrm>
        </p:spPr>
        <p:txBody>
          <a:bodyPr/>
          <a:lstStyle/>
          <a:p>
            <a:pPr marL="457200" indent="-457200">
              <a:buFont typeface="+mj-lt"/>
              <a:buAutoNum type="arabicPeriod" startAt="2"/>
            </a:pPr>
            <a:r>
              <a:rPr lang="en-US" sz="2000" dirty="0" smtClean="0"/>
              <a:t>Compare </a:t>
            </a:r>
            <a:r>
              <a:rPr lang="en-US" sz="2000" dirty="0"/>
              <a:t>two </a:t>
            </a:r>
            <a:r>
              <a:rPr lang="en-US" sz="2000" dirty="0" smtClean="0"/>
              <a:t>images by profile information</a:t>
            </a:r>
            <a:endParaRPr lang="en-US" sz="2000" dirty="0"/>
          </a:p>
          <a:p>
            <a:pPr marL="857250" lvl="1" indent="-457200"/>
            <a:r>
              <a:rPr lang="en-US" sz="1600" b="1" dirty="0" err="1" smtClean="0"/>
              <a:t>extractfeatures</a:t>
            </a:r>
            <a:r>
              <a:rPr lang="en-US" sz="1600" dirty="0" smtClean="0"/>
              <a:t> </a:t>
            </a:r>
            <a:r>
              <a:rPr lang="en-US" sz="1600" dirty="0"/>
              <a:t>/home/matchbox/matchbox-data/00000001.jp2 </a:t>
            </a:r>
          </a:p>
          <a:p>
            <a:pPr marL="857250" lvl="1" indent="-457200"/>
            <a:r>
              <a:rPr lang="en-US" sz="1600" b="1" dirty="0" err="1" smtClean="0"/>
              <a:t>extractfeatures</a:t>
            </a:r>
            <a:r>
              <a:rPr lang="en-US" sz="1600" dirty="0" smtClean="0"/>
              <a:t> </a:t>
            </a:r>
            <a:r>
              <a:rPr lang="en-US" sz="1600" dirty="0"/>
              <a:t>/home/matchbox/matchbox-data/00000002.jp2</a:t>
            </a:r>
          </a:p>
          <a:p>
            <a:pPr marL="857250" lvl="1" indent="-457200"/>
            <a:r>
              <a:rPr lang="en-US" sz="1600" b="1" dirty="0" smtClean="0"/>
              <a:t>compare</a:t>
            </a:r>
            <a:r>
              <a:rPr lang="en-US" sz="1600" dirty="0" smtClean="0"/>
              <a:t> </a:t>
            </a:r>
            <a:r>
              <a:rPr lang="en-US" sz="1600" dirty="0"/>
              <a:t>/</a:t>
            </a:r>
            <a:r>
              <a:rPr lang="en-US" sz="1600" dirty="0" smtClean="0"/>
              <a:t>home/matchbox/matchbox-data/00000001.jp2.</a:t>
            </a:r>
            <a:r>
              <a:rPr lang="en-US" sz="1600" dirty="0"/>
              <a:t> </a:t>
            </a:r>
            <a:r>
              <a:rPr lang="en-US" sz="1600" dirty="0" smtClean="0"/>
              <a:t>ImageProfile.feat.xml.gz </a:t>
            </a:r>
            <a:r>
              <a:rPr lang="en-US" sz="1600" dirty="0"/>
              <a:t>/</a:t>
            </a:r>
            <a:r>
              <a:rPr lang="en-US" sz="1600" dirty="0" smtClean="0"/>
              <a:t>home/matchbox/matchbox-data/00000002.jp2.ImageProfile.feat.xml.gz</a:t>
            </a:r>
            <a:endParaRPr lang="en-US" sz="1600" dirty="0"/>
          </a:p>
          <a:p>
            <a:pPr marL="857250" lvl="1" indent="-457200"/>
            <a:r>
              <a:rPr lang="en-US" sz="1600" dirty="0" smtClean="0"/>
              <a:t>Output:</a:t>
            </a:r>
          </a:p>
          <a:p>
            <a:pPr marL="800100" lvl="2" indent="0">
              <a:buNone/>
            </a:pPr>
            <a:r>
              <a:rPr lang="en-US" sz="1200" dirty="0"/>
              <a:t>&lt;?xml version="1.0"?&gt;</a:t>
            </a:r>
          </a:p>
          <a:p>
            <a:pPr marL="800100" lvl="2" indent="0">
              <a:buNone/>
            </a:pPr>
            <a:r>
              <a:rPr lang="en-US" sz="1200" dirty="0" smtClean="0"/>
              <a:t>&lt;</a:t>
            </a:r>
            <a:r>
              <a:rPr lang="en-US" sz="1200" dirty="0"/>
              <a:t>comparison&gt;</a:t>
            </a:r>
          </a:p>
          <a:p>
            <a:pPr marL="800100" lvl="2" indent="0">
              <a:buNone/>
            </a:pPr>
            <a:r>
              <a:rPr lang="en-US" sz="1200" dirty="0" smtClean="0"/>
              <a:t>   &lt;</a:t>
            </a:r>
            <a:r>
              <a:rPr lang="en-US" sz="1200" dirty="0"/>
              <a:t>task level="2" name="</a:t>
            </a:r>
            <a:r>
              <a:rPr lang="en-US" sz="1200" dirty="0" err="1"/>
              <a:t>ImageProfile</a:t>
            </a:r>
            <a:r>
              <a:rPr lang="en-US" sz="1200" dirty="0"/>
              <a:t>"&gt;</a:t>
            </a:r>
          </a:p>
          <a:p>
            <a:pPr marL="800100" lvl="2" indent="0">
              <a:buNone/>
            </a:pPr>
            <a:r>
              <a:rPr lang="en-US" sz="1200" dirty="0"/>
              <a:t>  </a:t>
            </a:r>
            <a:r>
              <a:rPr lang="en-US" sz="1200" dirty="0" smtClean="0"/>
              <a:t>      &lt;</a:t>
            </a:r>
            <a:r>
              <a:rPr lang="en-US" sz="1200" dirty="0"/>
              <a:t>result&gt;0.000353421&lt;/result</a:t>
            </a:r>
            <a:r>
              <a:rPr lang="en-US" sz="1200" dirty="0" smtClean="0"/>
              <a:t>&gt;   =&gt; high similarity</a:t>
            </a:r>
            <a:endParaRPr lang="en-US" sz="1200" dirty="0"/>
          </a:p>
          <a:p>
            <a:pPr marL="800100" lvl="2" indent="0">
              <a:buNone/>
            </a:pPr>
            <a:r>
              <a:rPr lang="en-US" sz="1200" dirty="0" smtClean="0"/>
              <a:t>   &lt;/</a:t>
            </a:r>
            <a:r>
              <a:rPr lang="en-US" sz="1200" dirty="0"/>
              <a:t>task&gt;</a:t>
            </a:r>
          </a:p>
          <a:p>
            <a:pPr marL="800100" lvl="2" indent="0">
              <a:buNone/>
            </a:pPr>
            <a:r>
              <a:rPr lang="en-US" sz="1200" dirty="0" smtClean="0"/>
              <a:t>&lt;/</a:t>
            </a:r>
            <a:r>
              <a:rPr lang="en-US" sz="1200" dirty="0"/>
              <a:t>comparison&gt;</a:t>
            </a:r>
          </a:p>
          <a:p>
            <a:pPr marL="800100" lvl="2" indent="0">
              <a:buNone/>
            </a:pPr>
            <a:endParaRPr lang="en-US" sz="1200" dirty="0" smtClean="0"/>
          </a:p>
          <a:p>
            <a:pPr marL="800100" lvl="2" indent="0">
              <a:buNone/>
            </a:pPr>
            <a:r>
              <a:rPr lang="en-US" sz="1200" dirty="0" smtClean="0"/>
              <a:t>&lt;?</a:t>
            </a:r>
            <a:r>
              <a:rPr lang="en-US" sz="1200" dirty="0"/>
              <a:t>xml version="1.0"?&gt;</a:t>
            </a:r>
          </a:p>
          <a:p>
            <a:pPr marL="800100" lvl="2" indent="0">
              <a:buNone/>
            </a:pPr>
            <a:r>
              <a:rPr lang="en-US" sz="1200" dirty="0"/>
              <a:t>&lt;comparison&gt;</a:t>
            </a:r>
          </a:p>
          <a:p>
            <a:pPr marL="800100" lvl="2" indent="0">
              <a:buNone/>
            </a:pPr>
            <a:r>
              <a:rPr lang="en-US" sz="1200" dirty="0" smtClean="0"/>
              <a:t>   &lt;</a:t>
            </a:r>
            <a:r>
              <a:rPr lang="en-US" sz="1200" dirty="0"/>
              <a:t>task level="2" name="</a:t>
            </a:r>
            <a:r>
              <a:rPr lang="en-US" sz="1200" dirty="0" err="1"/>
              <a:t>ImageProfile</a:t>
            </a:r>
            <a:r>
              <a:rPr lang="en-US" sz="1200" dirty="0"/>
              <a:t>"&gt;</a:t>
            </a:r>
          </a:p>
          <a:p>
            <a:pPr marL="800100" lvl="2" indent="0">
              <a:buNone/>
            </a:pPr>
            <a:r>
              <a:rPr lang="en-US" sz="1200" dirty="0"/>
              <a:t>  </a:t>
            </a:r>
            <a:r>
              <a:rPr lang="en-US" sz="1200" dirty="0" smtClean="0"/>
              <a:t>      &lt;</a:t>
            </a:r>
            <a:r>
              <a:rPr lang="en-US" sz="1200" dirty="0"/>
              <a:t>result&gt;14.1486&lt;/result</a:t>
            </a:r>
            <a:r>
              <a:rPr lang="en-US" sz="1200" dirty="0" smtClean="0"/>
              <a:t>&gt;            =&gt; low similarity</a:t>
            </a:r>
            <a:endParaRPr lang="en-US" sz="1200" dirty="0"/>
          </a:p>
          <a:p>
            <a:pPr marL="800100" lvl="2" indent="0">
              <a:buNone/>
            </a:pPr>
            <a:r>
              <a:rPr lang="en-US" sz="1200" dirty="0" smtClean="0"/>
              <a:t>   &lt;/</a:t>
            </a:r>
            <a:r>
              <a:rPr lang="en-US" sz="1200" dirty="0"/>
              <a:t>task&gt;</a:t>
            </a:r>
          </a:p>
          <a:p>
            <a:pPr marL="800100" lvl="2" indent="0">
              <a:buNone/>
            </a:pPr>
            <a:r>
              <a:rPr lang="en-US" sz="1200" dirty="0"/>
              <a:t>&lt;/comparison&gt;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22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488832" cy="579438"/>
          </a:xfrm>
        </p:spPr>
        <p:txBody>
          <a:bodyPr/>
          <a:lstStyle/>
          <a:p>
            <a:r>
              <a:rPr lang="en-US" dirty="0"/>
              <a:t>S</a:t>
            </a:r>
            <a:r>
              <a:rPr lang="en-GB" dirty="0" err="1" smtClean="0"/>
              <a:t>cenario</a:t>
            </a:r>
            <a:r>
              <a:rPr lang="en-GB" dirty="0"/>
              <a:t>: compare image pair based on </a:t>
            </a:r>
            <a:r>
              <a:rPr lang="en-GB" dirty="0" smtClean="0"/>
              <a:t>profiles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6" name="Grafik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1556792"/>
            <a:ext cx="5040560" cy="482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25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7488832" cy="579438"/>
          </a:xfrm>
        </p:spPr>
        <p:txBody>
          <a:bodyPr/>
          <a:lstStyle/>
          <a:p>
            <a:r>
              <a:rPr lang="en-US" dirty="0"/>
              <a:t>Practical </a:t>
            </a:r>
            <a:r>
              <a:rPr lang="en-US" dirty="0" smtClean="0"/>
              <a:t>Exercises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6" y="1772816"/>
            <a:ext cx="7920880" cy="4637112"/>
          </a:xfrm>
        </p:spPr>
        <p:txBody>
          <a:bodyPr/>
          <a:lstStyle/>
          <a:p>
            <a:pPr marL="457200" indent="-457200">
              <a:buFont typeface="+mj-lt"/>
              <a:buAutoNum type="arabicPeriod" startAt="3"/>
            </a:pPr>
            <a:r>
              <a:rPr lang="en-US" sz="2000" dirty="0" smtClean="0"/>
              <a:t>Compare </a:t>
            </a:r>
            <a:r>
              <a:rPr lang="en-US" sz="2000" dirty="0"/>
              <a:t>two </a:t>
            </a:r>
            <a:r>
              <a:rPr lang="en-US" sz="2000" dirty="0" smtClean="0"/>
              <a:t>images based on SSIM method</a:t>
            </a:r>
            <a:endParaRPr lang="en-US" sz="2000" dirty="0"/>
          </a:p>
          <a:p>
            <a:pPr lvl="1"/>
            <a:r>
              <a:rPr lang="en-US" sz="1600" dirty="0"/>
              <a:t>python2.7 FindDuplicates.py /root/samples/</a:t>
            </a:r>
            <a:r>
              <a:rPr lang="en-US" sz="1600" dirty="0" err="1"/>
              <a:t>matchboxCollection</a:t>
            </a:r>
            <a:r>
              <a:rPr lang="en-US" sz="1600" dirty="0"/>
              <a:t>/ </a:t>
            </a:r>
            <a:r>
              <a:rPr lang="en-US" sz="1600" dirty="0" smtClean="0"/>
              <a:t>--img1=00000001.jp2 </a:t>
            </a:r>
            <a:r>
              <a:rPr lang="en-US" sz="1600" dirty="0"/>
              <a:t>--img2=00000002.jp2 </a:t>
            </a:r>
            <a:r>
              <a:rPr lang="en-US" sz="1600" dirty="0" err="1" smtClean="0"/>
              <a:t>compareimagepair</a:t>
            </a:r>
            <a:endParaRPr lang="en-US" sz="1600" dirty="0" smtClean="0"/>
          </a:p>
          <a:p>
            <a:pPr lvl="1"/>
            <a:r>
              <a:rPr lang="en-US" sz="1600" dirty="0" smtClean="0"/>
              <a:t>Output: </a:t>
            </a:r>
          </a:p>
          <a:p>
            <a:pPr marL="0" indent="0">
              <a:buNone/>
            </a:pPr>
            <a:r>
              <a:rPr lang="en-US" sz="1400" dirty="0"/>
              <a:t>=== compare image pair </a:t>
            </a:r>
            <a:r>
              <a:rPr lang="en-US" sz="1400" dirty="0" smtClean="0"/>
              <a:t>00000001.jp2 </a:t>
            </a:r>
            <a:r>
              <a:rPr lang="en-US" sz="1400" dirty="0"/>
              <a:t>00000002.jp2 from directory </a:t>
            </a:r>
            <a:r>
              <a:rPr lang="en-US" sz="1400" dirty="0" smtClean="0"/>
              <a:t>/samples/</a:t>
            </a:r>
            <a:r>
              <a:rPr lang="en-US" sz="1400" dirty="0" err="1" smtClean="0"/>
              <a:t>matchboxCollection</a:t>
            </a:r>
            <a:r>
              <a:rPr lang="en-US" sz="1400" dirty="0"/>
              <a:t>/ ===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 err="1"/>
              <a:t>dir</a:t>
            </a:r>
            <a:r>
              <a:rPr lang="en-US" sz="1400" dirty="0"/>
              <a:t>:  /root/samples/</a:t>
            </a:r>
            <a:r>
              <a:rPr lang="en-US" sz="1400" dirty="0" err="1"/>
              <a:t>matchboxCollection</a:t>
            </a:r>
            <a:r>
              <a:rPr lang="en-US" sz="1400" dirty="0"/>
              <a:t>/</a:t>
            </a:r>
          </a:p>
          <a:p>
            <a:pPr marL="0" indent="0">
              <a:buNone/>
            </a:pPr>
            <a:r>
              <a:rPr lang="en-US" sz="1400" dirty="0"/>
              <a:t>img1:  /</a:t>
            </a:r>
            <a:r>
              <a:rPr lang="en-US" sz="1400" dirty="0" smtClean="0"/>
              <a:t>root/samples/</a:t>
            </a:r>
            <a:r>
              <a:rPr lang="en-US" sz="1400" dirty="0" err="1" smtClean="0"/>
              <a:t>matchboxCollection</a:t>
            </a:r>
            <a:r>
              <a:rPr lang="en-US" sz="1400" dirty="0" smtClean="0"/>
              <a:t>/00000001.jp2.BOWHistogram.feat.xml.gz</a:t>
            </a:r>
            <a:endParaRPr lang="en-US" sz="1400" dirty="0"/>
          </a:p>
          <a:p>
            <a:pPr marL="0" indent="0">
              <a:buNone/>
            </a:pPr>
            <a:r>
              <a:rPr lang="en-US" sz="1400" dirty="0"/>
              <a:t>img2:  /</a:t>
            </a:r>
            <a:r>
              <a:rPr lang="en-US" sz="1400" dirty="0" smtClean="0"/>
              <a:t>root/samples/</a:t>
            </a:r>
            <a:r>
              <a:rPr lang="en-US" sz="1400" dirty="0" err="1" smtClean="0"/>
              <a:t>matchboxCollection</a:t>
            </a:r>
            <a:r>
              <a:rPr lang="en-US" sz="1400" dirty="0" smtClean="0"/>
              <a:t>/00000002.jp2.BOWHistogram.feat.xml.gz</a:t>
            </a:r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/>
              <a:t>...calculating distance matrix</a:t>
            </a:r>
          </a:p>
          <a:p>
            <a:pPr marL="0" indent="0">
              <a:buNone/>
            </a:pPr>
            <a:r>
              <a:rPr lang="en-US" sz="1400" dirty="0"/>
              <a:t>[1 of 2] </a:t>
            </a:r>
            <a:r>
              <a:rPr lang="en-US" sz="1400" dirty="0" smtClean="0"/>
              <a:t>71               =&gt; if images are not duplicates</a:t>
            </a:r>
          </a:p>
          <a:p>
            <a:pPr marL="0" indent="0">
              <a:buNone/>
            </a:pPr>
            <a:r>
              <a:rPr lang="en-US" sz="1400" dirty="0"/>
              <a:t>[1 of 2] </a:t>
            </a:r>
            <a:r>
              <a:rPr lang="en-US" sz="1400" dirty="0" smtClean="0"/>
              <a:t>1 </a:t>
            </a:r>
            <a:r>
              <a:rPr lang="en-US" sz="1400" dirty="0"/>
              <a:t>=&gt; </a:t>
            </a:r>
            <a:r>
              <a:rPr lang="en-US" sz="1400" dirty="0" smtClean="0"/>
              <a:t>[</a:t>
            </a:r>
            <a:r>
              <a:rPr lang="en-US" sz="1400" dirty="0"/>
              <a:t>2</a:t>
            </a:r>
            <a:r>
              <a:rPr lang="en-US" sz="1400" dirty="0" smtClean="0"/>
              <a:t>]      =&gt; if images are duplicates</a:t>
            </a:r>
            <a:endParaRPr lang="en-US" sz="1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40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477" y="692696"/>
            <a:ext cx="7488832" cy="579438"/>
          </a:xfrm>
        </p:spPr>
        <p:txBody>
          <a:bodyPr/>
          <a:lstStyle/>
          <a:p>
            <a:r>
              <a:rPr lang="en-US" dirty="0"/>
              <a:t>S</a:t>
            </a:r>
            <a:r>
              <a:rPr lang="en-GB" dirty="0" err="1" smtClean="0"/>
              <a:t>cenario</a:t>
            </a:r>
            <a:r>
              <a:rPr lang="en-GB" dirty="0"/>
              <a:t>: check duplicate pair using </a:t>
            </a:r>
            <a:r>
              <a:rPr lang="en-GB" dirty="0" smtClean="0"/>
              <a:t>SSIM</a:t>
            </a:r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7" name="Grafik 6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433512"/>
            <a:ext cx="5850210" cy="487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7307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9552" y="1052736"/>
            <a:ext cx="7488832" cy="579438"/>
          </a:xfrm>
        </p:spPr>
        <p:txBody>
          <a:bodyPr/>
          <a:lstStyle/>
          <a:p>
            <a:r>
              <a:rPr lang="en-US" dirty="0"/>
              <a:t>Practical </a:t>
            </a:r>
            <a:r>
              <a:rPr lang="en-US" dirty="0" smtClean="0"/>
              <a:t>Exercises</a:t>
            </a:r>
            <a:endParaRPr lang="en-GB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755576" y="1772816"/>
            <a:ext cx="7920880" cy="463711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2000" dirty="0"/>
              <a:t>Exercise: Identifying duplicate images in digital collections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600" dirty="0"/>
              <a:t>You have a collection of 20 digital documents. Write a command to search duplicates in one turn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600" dirty="0"/>
              <a:t>Write commands to search duplicates using customized workflow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600" dirty="0"/>
              <a:t>Describe outputs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Exercise: Identifying multiple duplicates in digital collection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600" dirty="0"/>
              <a:t>You have a collection that contains multiple duplicates of one document. Write a command to detect all these duplicates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600" dirty="0"/>
              <a:t>Describe outputs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Exercise: Compare two images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600" dirty="0"/>
              <a:t>You have analyzed a collection of 20 digital documents. Write a command to perform a content-based comparison of two particular documents</a:t>
            </a:r>
          </a:p>
          <a:p>
            <a:pPr marL="857250" lvl="1" indent="-457200">
              <a:buFont typeface="+mj-lt"/>
              <a:buAutoNum type="alphaLcPeriod"/>
            </a:pPr>
            <a:r>
              <a:rPr lang="en-US" sz="1600" dirty="0"/>
              <a:t>Describe outputs</a:t>
            </a:r>
          </a:p>
          <a:p>
            <a:pPr>
              <a:buFont typeface="+mj-lt"/>
              <a:buAutoNum type="arabicPeriod"/>
            </a:pPr>
            <a:endParaRPr lang="en-US" sz="1400" dirty="0"/>
          </a:p>
          <a:p>
            <a:pPr>
              <a:buFont typeface="+mj-lt"/>
              <a:buAutoNum type="arabicPeriod"/>
            </a:pPr>
            <a:endParaRPr lang="en-US" sz="1400" dirty="0"/>
          </a:p>
          <a:p>
            <a:pPr>
              <a:buFont typeface="+mj-lt"/>
              <a:buAutoNum type="arabicPeriod"/>
            </a:pPr>
            <a:endParaRPr lang="en-US" sz="1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36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en-GB" dirty="0"/>
          </a:p>
        </p:txBody>
      </p:sp>
      <p:sp>
        <p:nvSpPr>
          <p:cNvPr id="6" name="Inhaltsplatzhalter 5"/>
          <p:cNvSpPr>
            <a:spLocks noGrp="1"/>
          </p:cNvSpPr>
          <p:nvPr>
            <p:ph sz="half" idx="4294967295"/>
          </p:nvPr>
        </p:nvSpPr>
        <p:spPr>
          <a:xfrm>
            <a:off x="1043608" y="1628800"/>
            <a:ext cx="7200800" cy="46805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Decision </a:t>
            </a:r>
            <a:r>
              <a:rPr lang="en-US" dirty="0"/>
              <a:t>making </a:t>
            </a:r>
            <a:r>
              <a:rPr lang="en-US" dirty="0" smtClean="0"/>
              <a:t>support for </a:t>
            </a:r>
            <a:r>
              <a:rPr lang="en-US" dirty="0"/>
              <a:t>duplicate detection in document image collections</a:t>
            </a:r>
          </a:p>
          <a:p>
            <a:r>
              <a:rPr lang="en-US" dirty="0" smtClean="0"/>
              <a:t>An </a:t>
            </a:r>
            <a:r>
              <a:rPr lang="en-US" dirty="0"/>
              <a:t>automatic approach delivers a significant improvement when compared to manual </a:t>
            </a:r>
            <a:r>
              <a:rPr lang="en-US" dirty="0" smtClean="0"/>
              <a:t>analysis</a:t>
            </a:r>
          </a:p>
          <a:p>
            <a:r>
              <a:rPr lang="en-US" dirty="0" smtClean="0"/>
              <a:t>The tool is available as </a:t>
            </a:r>
            <a:r>
              <a:rPr lang="en-US" dirty="0" err="1" smtClean="0"/>
              <a:t>Taverna</a:t>
            </a:r>
            <a:r>
              <a:rPr lang="en-US" dirty="0" smtClean="0"/>
              <a:t> components for easy invocation and testing </a:t>
            </a:r>
            <a:endParaRPr lang="en-US" dirty="0"/>
          </a:p>
          <a:p>
            <a:r>
              <a:rPr lang="en-US" dirty="0"/>
              <a:t>System ensures quality of the digitized content and supports managers of libraries and archives with regard to long term digital preservation</a:t>
            </a:r>
          </a:p>
          <a:p>
            <a:endParaRPr lang="en-GB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99592" y="3284984"/>
            <a:ext cx="7488832" cy="579438"/>
          </a:xfrm>
        </p:spPr>
        <p:txBody>
          <a:bodyPr/>
          <a:lstStyle/>
          <a:p>
            <a:r>
              <a:rPr lang="en-US" sz="4400" dirty="0"/>
              <a:t>Thank you for your attention!</a:t>
            </a:r>
            <a:endParaRPr lang="en-GB" sz="4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6C0771-AA7D-45F6-8223-3BEE737E9637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76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CAPE_slides-Template">
  <a:themeElements>
    <a:clrScheme name="Benutzerdefiniert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5E2EE"/>
      </a:accent1>
      <a:accent2>
        <a:srgbClr val="1D82A4"/>
      </a:accent2>
      <a:accent3>
        <a:srgbClr val="FFFFFF"/>
      </a:accent3>
      <a:accent4>
        <a:srgbClr val="000000"/>
      </a:accent4>
      <a:accent5>
        <a:srgbClr val="C5E2EE"/>
      </a:accent5>
      <a:accent6>
        <a:srgbClr val="1D82A4"/>
      </a:accent6>
      <a:hlink>
        <a:srgbClr val="0000BF"/>
      </a:hlink>
      <a:folHlink>
        <a:srgbClr val="FF0000"/>
      </a:folHlink>
    </a:clrScheme>
    <a:fontScheme name="Standarddesig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2987382569ABD4E814F6AD99F50A3C0" ma:contentTypeVersion="0" ma:contentTypeDescription="Create a new document." ma:contentTypeScope="" ma:versionID="ae3c6e22b93da4c96885d031f60ba419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B8962EF2-CAAE-42E4-8826-91A3F289F872}">
  <ds:schemaRefs>
    <ds:schemaRef ds:uri="http://purl.org/dc/dcmitype/"/>
    <ds:schemaRef ds:uri="http://purl.org/dc/terms/"/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6AFC07F-CFF0-4EC4-B565-F1D6E563BB8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C75404-5EB1-4DB0-A399-27925DB9E0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SCAPE_slides-Template</Template>
  <TotalTime>0</TotalTime>
  <Words>1430</Words>
  <Application>Microsoft Office PowerPoint</Application>
  <PresentationFormat>Bildschirmpräsentation (4:3)</PresentationFormat>
  <Paragraphs>225</Paragraphs>
  <Slides>24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5" baseType="lpstr">
      <vt:lpstr>SCAPE_slides-Template</vt:lpstr>
      <vt:lpstr>Matchbox tool</vt:lpstr>
      <vt:lpstr>Overview</vt:lpstr>
      <vt:lpstr>Introduction</vt:lpstr>
      <vt:lpstr>Matchbox Tool Description</vt:lpstr>
      <vt:lpstr>Image Processing</vt:lpstr>
      <vt:lpstr>Matching of keypoints </vt:lpstr>
      <vt:lpstr>Pixel wise comparison - SSIM</vt:lpstr>
      <vt:lpstr>Images 10 to 17 are duplicates of images 2 to 9</vt:lpstr>
      <vt:lpstr>High similarity but no duplicates</vt:lpstr>
      <vt:lpstr>Matchbox Tool Features</vt:lpstr>
      <vt:lpstr>Training Description</vt:lpstr>
      <vt:lpstr>Installation Guidelines</vt:lpstr>
      <vt:lpstr>Practical Exercises</vt:lpstr>
      <vt:lpstr>Scenario: professional duplicate search</vt:lpstr>
      <vt:lpstr>Scenario: find duplicates using nested commands</vt:lpstr>
      <vt:lpstr>Analysis of the Tool Results</vt:lpstr>
      <vt:lpstr>Practical Exercises</vt:lpstr>
      <vt:lpstr>Practical Exercises</vt:lpstr>
      <vt:lpstr>Scenario: compare image pair based on profiles</vt:lpstr>
      <vt:lpstr>Practical Exercises</vt:lpstr>
      <vt:lpstr>Scenario: check duplicate pair using SSIM</vt:lpstr>
      <vt:lpstr>Practical Exercises</vt:lpstr>
      <vt:lpstr>Conclusion</vt:lpstr>
      <vt:lpstr>Thank you for your attention!</vt:lpstr>
    </vt:vector>
  </TitlesOfParts>
  <Company>AIT Austrian Institute of Technology GmbH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Graf Roman</dc:creator>
  <cp:lastModifiedBy>Graf Roman</cp:lastModifiedBy>
  <cp:revision>100</cp:revision>
  <dcterms:created xsi:type="dcterms:W3CDTF">2012-11-10T19:06:34Z</dcterms:created>
  <dcterms:modified xsi:type="dcterms:W3CDTF">2012-11-26T22:20:50Z</dcterms:modified>
</cp:coreProperties>
</file>