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sldIdLst>
    <p:sldId id="256" r:id="rId5"/>
    <p:sldId id="273" r:id="rId6"/>
    <p:sldId id="274" r:id="rId7"/>
    <p:sldId id="275" r:id="rId8"/>
    <p:sldId id="277" r:id="rId9"/>
    <p:sldId id="276" r:id="rId10"/>
    <p:sldId id="278" r:id="rId11"/>
    <p:sldId id="279" r:id="rId12"/>
    <p:sldId id="280" r:id="rId13"/>
    <p:sldId id="281" r:id="rId14"/>
    <p:sldId id="282" r:id="rId15"/>
    <p:sldId id="283" r:id="rId16"/>
    <p:sldId id="28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82A4"/>
    <a:srgbClr val="449FBD"/>
    <a:srgbClr val="5FAEC8"/>
    <a:srgbClr val="9DD5E8"/>
    <a:srgbClr val="8DC6DD"/>
    <a:srgbClr val="AFD5E8"/>
    <a:srgbClr val="C5E2F1"/>
    <a:srgbClr val="C5E2EE"/>
    <a:srgbClr val="6464C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3" autoAdjust="0"/>
    <p:restoredTop sz="94689" autoAdjust="0"/>
  </p:normalViewPr>
  <p:slideViewPr>
    <p:cSldViewPr>
      <p:cViewPr>
        <p:scale>
          <a:sx n="100" d="100"/>
          <a:sy n="100" d="100"/>
        </p:scale>
        <p:origin x="-1312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101D2-B4F3-46EF-9DFC-3A55D59597D2}" type="datetimeFigureOut">
              <a:rPr lang="de-AT" smtClean="0"/>
              <a:t>16/09/2013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C7371F-17A3-46B9-859E-C7858386D07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92836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3528" y="2335595"/>
            <a:ext cx="8568952" cy="941040"/>
          </a:xfrm>
        </p:spPr>
        <p:txBody>
          <a:bodyPr/>
          <a:lstStyle>
            <a:lvl1pPr algn="l"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23528" y="3276635"/>
            <a:ext cx="8568952" cy="859160"/>
          </a:xfrm>
        </p:spPr>
        <p:txBody>
          <a:bodyPr/>
          <a:lstStyle>
            <a:lvl1pPr marL="0" indent="0" algn="l">
              <a:buNone/>
              <a:defRPr sz="3200" b="1">
                <a:solidFill>
                  <a:srgbClr val="1D82A4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 smtClean="0"/>
              <a:t>Untertitelmasters durch Klicken 	bearbeiten</a:t>
            </a:r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9364" y="473203"/>
            <a:ext cx="3979390" cy="1485549"/>
          </a:xfrm>
          <a:prstGeom prst="rect">
            <a:avLst/>
          </a:prstGeom>
        </p:spPr>
      </p:pic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472608"/>
          </a:xfr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C0771-AA7D-45F6-8223-3BEE737E96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0" y="836712"/>
            <a:ext cx="432048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F6B38-617A-4501-A904-66E37354C733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51520" y="836712"/>
            <a:ext cx="432048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51520" y="836712"/>
            <a:ext cx="42484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1520" y="1476474"/>
            <a:ext cx="4248472" cy="48328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572000" y="836712"/>
            <a:ext cx="432048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572000" y="1476474"/>
            <a:ext cx="4320480" cy="48328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1629F-2D53-4598-90E1-93BA65106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BDB4B5-594D-4C70-B133-5B82DBCD5D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pieren 24"/>
          <p:cNvGrpSpPr/>
          <p:nvPr userDrawn="1"/>
        </p:nvGrpSpPr>
        <p:grpSpPr>
          <a:xfrm>
            <a:off x="0" y="21392"/>
            <a:ext cx="9144000" cy="124390"/>
            <a:chOff x="0" y="21392"/>
            <a:chExt cx="9144000" cy="124390"/>
          </a:xfrm>
        </p:grpSpPr>
        <p:cxnSp>
          <p:nvCxnSpPr>
            <p:cNvPr id="26" name="Gerade Verbindung 25"/>
            <p:cNvCxnSpPr/>
            <p:nvPr userDrawn="1"/>
          </p:nvCxnSpPr>
          <p:spPr>
            <a:xfrm>
              <a:off x="0" y="21392"/>
              <a:ext cx="9144000" cy="0"/>
            </a:xfrm>
            <a:prstGeom prst="line">
              <a:avLst/>
            </a:prstGeom>
            <a:ln w="19050">
              <a:solidFill>
                <a:srgbClr val="9DD5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26"/>
            <p:cNvCxnSpPr/>
            <p:nvPr userDrawn="1"/>
          </p:nvCxnSpPr>
          <p:spPr>
            <a:xfrm>
              <a:off x="0" y="52346"/>
              <a:ext cx="9144000" cy="0"/>
            </a:xfrm>
            <a:prstGeom prst="line">
              <a:avLst/>
            </a:prstGeom>
            <a:ln w="19050">
              <a:solidFill>
                <a:srgbClr val="8DC6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 Verbindung 27"/>
            <p:cNvCxnSpPr/>
            <p:nvPr userDrawn="1"/>
          </p:nvCxnSpPr>
          <p:spPr>
            <a:xfrm>
              <a:off x="0" y="84442"/>
              <a:ext cx="9144000" cy="0"/>
            </a:xfrm>
            <a:prstGeom prst="line">
              <a:avLst/>
            </a:prstGeom>
            <a:ln w="19050">
              <a:solidFill>
                <a:srgbClr val="5FAE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28"/>
            <p:cNvCxnSpPr/>
            <p:nvPr userDrawn="1"/>
          </p:nvCxnSpPr>
          <p:spPr>
            <a:xfrm>
              <a:off x="0" y="113687"/>
              <a:ext cx="9144000" cy="0"/>
            </a:xfrm>
            <a:prstGeom prst="line">
              <a:avLst/>
            </a:prstGeom>
            <a:ln w="19050">
              <a:solidFill>
                <a:srgbClr val="449F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29"/>
            <p:cNvCxnSpPr/>
            <p:nvPr userDrawn="1"/>
          </p:nvCxnSpPr>
          <p:spPr>
            <a:xfrm>
              <a:off x="0" y="145782"/>
              <a:ext cx="9144000" cy="0"/>
            </a:xfrm>
            <a:prstGeom prst="line">
              <a:avLst/>
            </a:prstGeom>
            <a:ln w="19050">
              <a:solidFill>
                <a:srgbClr val="1D82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4248472" cy="6783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noProof="0" smtClean="0"/>
              <a:t>Titelmasterformat durch Klicken bearbeiten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0" y="836712"/>
            <a:ext cx="4320480" cy="53285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1520" y="1509812"/>
            <a:ext cx="4248472" cy="465549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7938C-2D6C-47F6-89D2-23EC7C7B9B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51520" y="836712"/>
            <a:ext cx="8640960" cy="46085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en-GB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1520" y="5489600"/>
            <a:ext cx="864096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C8581-15E1-47A2-B0A3-669763733C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251520" y="836712"/>
            <a:ext cx="8640960" cy="5400600"/>
          </a:xfrm>
          <a:noFill/>
          <a:ln cmpd="sng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/>
          <a:p>
            <a:pPr lvl="0"/>
            <a:r>
              <a:rPr lang="de-DE" noProof="0" smtClean="0"/>
              <a:t>Tabelle durch Klicken auf Symbol hinzufügen</a:t>
            </a:r>
            <a:endParaRPr lang="en-GB" noProof="0" smtClean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BFADA524-C0DC-4D9E-9BE4-C8592E4DCA1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Dokumente und Einstellungen\KingR\Eigene Dateien\Eigene Bilder\fp7-logo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415209" y="197210"/>
            <a:ext cx="693295" cy="563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203498"/>
            <a:ext cx="8163689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520" y="827187"/>
            <a:ext cx="8640960" cy="5482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err="1" smtClean="0"/>
              <a:t>Textmasterformate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  <a:p>
            <a:pPr lvl="1"/>
            <a:r>
              <a:rPr lang="en-GB" noProof="0" dirty="0" err="1" smtClean="0"/>
              <a:t>Zweite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Dritte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3"/>
            <a:r>
              <a:rPr lang="en-GB" noProof="0" dirty="0" err="1" smtClean="0"/>
              <a:t>Vierte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Fünfte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34064" y="6327601"/>
            <a:ext cx="658416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Calibri" pitchFamily="34" charset="0"/>
              </a:defRPr>
            </a:lvl1pPr>
          </a:lstStyle>
          <a:p>
            <a:pPr algn="ctr">
              <a:defRPr/>
            </a:pPr>
            <a:fld id="{681DF61D-8AD7-4F85-BF5D-478559D492C9}" type="slidenum">
              <a:rPr lang="en-US" smtClean="0"/>
              <a:pPr algn="ctr">
                <a:defRPr/>
              </a:pPr>
              <a:t>‹#›</a:t>
            </a:fld>
            <a:endParaRPr lang="en-US" dirty="0"/>
          </a:p>
        </p:txBody>
      </p:sp>
      <p:grpSp>
        <p:nvGrpSpPr>
          <p:cNvPr id="2" name="Gruppieren 1"/>
          <p:cNvGrpSpPr/>
          <p:nvPr/>
        </p:nvGrpSpPr>
        <p:grpSpPr>
          <a:xfrm>
            <a:off x="0" y="21392"/>
            <a:ext cx="9144000" cy="124390"/>
            <a:chOff x="0" y="21392"/>
            <a:chExt cx="9144000" cy="124390"/>
          </a:xfrm>
        </p:grpSpPr>
        <p:cxnSp>
          <p:nvCxnSpPr>
            <p:cNvPr id="4" name="Gerade Verbindung 3"/>
            <p:cNvCxnSpPr/>
            <p:nvPr userDrawn="1"/>
          </p:nvCxnSpPr>
          <p:spPr>
            <a:xfrm>
              <a:off x="0" y="21392"/>
              <a:ext cx="9144000" cy="0"/>
            </a:xfrm>
            <a:prstGeom prst="line">
              <a:avLst/>
            </a:prstGeom>
            <a:ln w="19050">
              <a:solidFill>
                <a:srgbClr val="9DD5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>
            <a:xfrm>
              <a:off x="0" y="52346"/>
              <a:ext cx="9144000" cy="0"/>
            </a:xfrm>
            <a:prstGeom prst="line">
              <a:avLst/>
            </a:prstGeom>
            <a:ln w="19050">
              <a:solidFill>
                <a:srgbClr val="8DC6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>
            <a:xfrm>
              <a:off x="0" y="84442"/>
              <a:ext cx="9144000" cy="0"/>
            </a:xfrm>
            <a:prstGeom prst="line">
              <a:avLst/>
            </a:prstGeom>
            <a:ln w="19050">
              <a:solidFill>
                <a:srgbClr val="5FAE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>
            <a:xfrm>
              <a:off x="0" y="113687"/>
              <a:ext cx="9144000" cy="0"/>
            </a:xfrm>
            <a:prstGeom prst="line">
              <a:avLst/>
            </a:prstGeom>
            <a:ln w="19050">
              <a:solidFill>
                <a:srgbClr val="449F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>
            <a:xfrm>
              <a:off x="0" y="145782"/>
              <a:ext cx="9144000" cy="0"/>
            </a:xfrm>
            <a:prstGeom prst="line">
              <a:avLst/>
            </a:prstGeom>
            <a:ln w="19050">
              <a:solidFill>
                <a:srgbClr val="1D82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Grafik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195020"/>
            <a:ext cx="1437759" cy="468709"/>
          </a:xfrm>
          <a:prstGeom prst="rect">
            <a:avLst/>
          </a:prstGeom>
        </p:spPr>
      </p:pic>
      <p:cxnSp>
        <p:nvCxnSpPr>
          <p:cNvPr id="27" name="Gerade Verbindung 26"/>
          <p:cNvCxnSpPr/>
          <p:nvPr/>
        </p:nvCxnSpPr>
        <p:spPr>
          <a:xfrm>
            <a:off x="3412" y="808137"/>
            <a:ext cx="9144000" cy="0"/>
          </a:xfrm>
          <a:prstGeom prst="line">
            <a:avLst/>
          </a:prstGeom>
          <a:ln w="19050">
            <a:solidFill>
              <a:srgbClr val="1D82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520" y="6327601"/>
            <a:ext cx="792088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US" i="1" dirty="0" smtClean="0"/>
              <a:t>This work was partially supported by the SCAPE Project.</a:t>
            </a:r>
          </a:p>
          <a:p>
            <a:pPr>
              <a:defRPr/>
            </a:pPr>
            <a:r>
              <a:rPr lang="en-US" i="1" dirty="0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D82A4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1D82A4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449FBD"/>
        </a:buClr>
        <a:buFont typeface="Calibri" pitchFamily="34" charset="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FAEC8"/>
        </a:buClr>
        <a:buFont typeface="Calibri" pitchFamily="34" charset="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5E2EE"/>
        </a:buClr>
        <a:buFont typeface="Arial" pitchFamily="34" charset="0"/>
        <a:buChar char="•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C5E2F1"/>
        </a:buClr>
        <a:buFont typeface="Calibri" pitchFamily="34" charset="0"/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yexperiment.org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3851920" y="40770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91480" y="4148594"/>
            <a:ext cx="7768952" cy="100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SzTx/>
              <a:buFontTx/>
              <a:buNone/>
              <a:tabLst/>
              <a:defRPr/>
            </a:pP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Donal Fellows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SzTx/>
              <a:buFontTx/>
              <a:buNone/>
              <a:tabLst/>
              <a:defRPr/>
            </a:pPr>
            <a:r>
              <a:rPr lang="en-US" kern="0" dirty="0" smtClean="0">
                <a:latin typeface="+mj-lt"/>
              </a:rPr>
              <a:t>School of Computer Science, The University of Manchester</a:t>
            </a:r>
            <a:endParaRPr kumimoji="0" lang="en-US" sz="180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92446" y="5156208"/>
            <a:ext cx="776798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/>
              <a:t>SCAPE </a:t>
            </a:r>
            <a:r>
              <a:rPr lang="en-GB" dirty="0" smtClean="0"/>
              <a:t>Project Training: Future Formats First</a:t>
            </a:r>
            <a:endParaRPr lang="en-GB" dirty="0" smtClean="0"/>
          </a:p>
          <a:p>
            <a:r>
              <a:rPr lang="en-GB" dirty="0" smtClean="0"/>
              <a:t>British Library, London, 16–17 September 2013</a:t>
            </a:r>
            <a:endParaRPr lang="en-GB" dirty="0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How to share your workflow</a:t>
            </a:r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Collaborating via the </a:t>
            </a:r>
            <a:r>
              <a:rPr lang="en-GB" dirty="0" err="1" smtClean="0"/>
              <a:t>myExperiment</a:t>
            </a:r>
            <a:r>
              <a:rPr lang="en-GB" dirty="0" smtClean="0"/>
              <a:t> Repository</a:t>
            </a:r>
            <a:endParaRPr lang="en-GB" dirty="0"/>
          </a:p>
        </p:txBody>
      </p:sp>
      <p:pic>
        <p:nvPicPr>
          <p:cNvPr id="11" name="Picture 10" descr="LTD_TUOM_4COL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5841" y="5733256"/>
            <a:ext cx="1832147" cy="78320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6021288"/>
            <a:ext cx="1860206" cy="3600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76" y="5949280"/>
            <a:ext cx="612021" cy="565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Workflows encode a way of performing some complex action</a:t>
            </a:r>
          </a:p>
          <a:p>
            <a:pPr lvl="1"/>
            <a:r>
              <a:rPr lang="en-US" dirty="0" smtClean="0"/>
              <a:t>Typically multiple steps</a:t>
            </a:r>
          </a:p>
          <a:p>
            <a:pPr lvl="1"/>
            <a:r>
              <a:rPr lang="en-US" dirty="0" smtClean="0"/>
              <a:t>Typically complex intermediate values</a:t>
            </a:r>
          </a:p>
          <a:p>
            <a:pPr lvl="1"/>
            <a:r>
              <a:rPr lang="en-US" dirty="0" smtClean="0"/>
              <a:t>Often simpler inputs and results</a:t>
            </a:r>
          </a:p>
          <a:p>
            <a:r>
              <a:rPr lang="en-US" dirty="0" smtClean="0"/>
              <a:t>Valuable to share with others</a:t>
            </a:r>
          </a:p>
          <a:p>
            <a:pPr lvl="1"/>
            <a:r>
              <a:rPr lang="en-US" dirty="0" smtClean="0"/>
              <a:t>Collaboration when creating</a:t>
            </a:r>
          </a:p>
          <a:p>
            <a:pPr lvl="1"/>
            <a:r>
              <a:rPr lang="en-US" dirty="0" smtClean="0"/>
              <a:t>Feedback on whether workflow does right thing</a:t>
            </a:r>
          </a:p>
          <a:p>
            <a:pPr lvl="1"/>
            <a:r>
              <a:rPr lang="en-US" dirty="0" smtClean="0"/>
              <a:t>Telling others what you’ve done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Workflows in Wider Use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402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Collaboration through </a:t>
            </a:r>
            <a:r>
              <a:rPr lang="en-US" dirty="0" err="1" smtClean="0"/>
              <a:t>myExperiment</a:t>
            </a:r>
            <a:r>
              <a:rPr lang="en-US" dirty="0" smtClean="0"/>
              <a:t> Repository</a:t>
            </a:r>
          </a:p>
          <a:p>
            <a:pPr lvl="1"/>
            <a:r>
              <a:rPr lang="en-US" dirty="0" smtClean="0"/>
              <a:t>Designed to hold workflows</a:t>
            </a:r>
          </a:p>
          <a:p>
            <a:pPr lvl="1"/>
            <a:r>
              <a:rPr lang="en-US" dirty="0" smtClean="0"/>
              <a:t>Manages user groups</a:t>
            </a:r>
          </a:p>
          <a:p>
            <a:pPr lvl="1"/>
            <a:r>
              <a:rPr lang="en-US" dirty="0" smtClean="0"/>
              <a:t>Manages permissions</a:t>
            </a:r>
          </a:p>
          <a:p>
            <a:pPr lvl="1"/>
            <a:r>
              <a:rPr lang="en-US" dirty="0" smtClean="0"/>
              <a:t>Manages licensing</a:t>
            </a:r>
          </a:p>
          <a:p>
            <a:pPr lvl="1"/>
            <a:r>
              <a:rPr lang="en-US" dirty="0" smtClean="0"/>
              <a:t>Provides longer-term store</a:t>
            </a:r>
          </a:p>
          <a:p>
            <a:r>
              <a:rPr lang="en-US" dirty="0" smtClean="0"/>
              <a:t>Can associate auxiliary files and links with workflow</a:t>
            </a:r>
          </a:p>
          <a:p>
            <a:pPr lvl="1"/>
            <a:r>
              <a:rPr lang="en-US" dirty="0" smtClean="0"/>
              <a:t>Usage manuals</a:t>
            </a:r>
          </a:p>
          <a:p>
            <a:pPr lvl="1"/>
            <a:r>
              <a:rPr lang="en-US" dirty="0" smtClean="0"/>
              <a:t>Papers</a:t>
            </a:r>
          </a:p>
          <a:p>
            <a:pPr lvl="1"/>
            <a:r>
              <a:rPr lang="en-US" dirty="0" smtClean="0"/>
              <a:t>Articles</a:t>
            </a:r>
          </a:p>
          <a:p>
            <a:r>
              <a:rPr lang="en-US" dirty="0" smtClean="0"/>
              <a:t>Integrated with </a:t>
            </a:r>
            <a:r>
              <a:rPr lang="en-US" dirty="0" err="1" smtClean="0"/>
              <a:t>Taverna</a:t>
            </a:r>
            <a:r>
              <a:rPr lang="en-US" dirty="0" smtClean="0"/>
              <a:t> Workbench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 Repository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434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0825" y="836613"/>
            <a:ext cx="8642350" cy="5472112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www.myExperiment.org</a:t>
            </a:r>
            <a:r>
              <a:rPr lang="en-US" dirty="0" smtClean="0"/>
              <a:t>/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742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775" r="-5775"/>
          <a:stretch>
            <a:fillRect/>
          </a:stretch>
        </p:blipFill>
        <p:spPr/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Workflows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572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474" r="-5474"/>
          <a:stretch>
            <a:fillRect/>
          </a:stretch>
        </p:blipFill>
        <p:spPr/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SCAPE Group on </a:t>
            </a:r>
            <a:r>
              <a:rPr lang="en-US" dirty="0" err="1" smtClean="0"/>
              <a:t>myExperiement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527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an account</a:t>
            </a:r>
          </a:p>
          <a:p>
            <a:pPr lvl="1"/>
            <a:r>
              <a:rPr lang="en-US" dirty="0" smtClean="0"/>
              <a:t>TIP: Use username/password, </a:t>
            </a:r>
            <a:r>
              <a:rPr lang="en-US" i="1" dirty="0" smtClean="0"/>
              <a:t>not</a:t>
            </a:r>
            <a:r>
              <a:rPr lang="en-US" dirty="0" smtClean="0"/>
              <a:t> </a:t>
            </a:r>
            <a:r>
              <a:rPr lang="en-US" dirty="0" err="1" smtClean="0"/>
              <a:t>OpenID</a:t>
            </a:r>
            <a:endParaRPr lang="en-US" dirty="0" smtClean="0"/>
          </a:p>
          <a:p>
            <a:pPr lvl="1"/>
            <a:r>
              <a:rPr lang="en-US" dirty="0" smtClean="0"/>
              <a:t>TIP: You can have your display name not be your username</a:t>
            </a:r>
            <a:endParaRPr lang="en-US" dirty="0" smtClean="0"/>
          </a:p>
          <a:p>
            <a:r>
              <a:rPr lang="en-US" dirty="0" smtClean="0"/>
              <a:t>Switch to </a:t>
            </a:r>
            <a:r>
              <a:rPr lang="en-US" dirty="0" err="1" smtClean="0"/>
              <a:t>Taverna</a:t>
            </a:r>
            <a:r>
              <a:rPr lang="en-US" dirty="0" smtClean="0"/>
              <a:t> </a:t>
            </a:r>
            <a:r>
              <a:rPr lang="en-US" dirty="0" err="1" smtClean="0"/>
              <a:t>myExperiment</a:t>
            </a:r>
            <a:r>
              <a:rPr lang="en-US" dirty="0" smtClean="0"/>
              <a:t> Perspective</a:t>
            </a:r>
          </a:p>
          <a:p>
            <a:pPr lvl="1"/>
            <a:r>
              <a:rPr lang="en-US" dirty="0" smtClean="0"/>
              <a:t>Log in with username/password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</a:t>
            </a:r>
            <a:r>
              <a:rPr lang="en-US" dirty="0" err="1" smtClean="0"/>
              <a:t>myExperiment</a:t>
            </a:r>
            <a:r>
              <a:rPr lang="en-US" dirty="0" smtClean="0"/>
              <a:t> in </a:t>
            </a:r>
            <a:r>
              <a:rPr lang="en-US" dirty="0" err="1" smtClean="0"/>
              <a:t>Taverna</a:t>
            </a:r>
            <a:r>
              <a:rPr lang="en-US" dirty="0" smtClean="0"/>
              <a:t> Workbench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080" y="3678014"/>
            <a:ext cx="3173711" cy="1709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871" y="3284984"/>
            <a:ext cx="4677048" cy="2495736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624529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get </a:t>
            </a:r>
            <a:r>
              <a:rPr lang="en-US" dirty="0" err="1" smtClean="0"/>
              <a:t>Taverna</a:t>
            </a:r>
            <a:r>
              <a:rPr lang="en-US" dirty="0" smtClean="0"/>
              <a:t> view of </a:t>
            </a:r>
            <a:r>
              <a:rPr lang="en-US" dirty="0" err="1" smtClean="0"/>
              <a:t>myExperiment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myExperiment</a:t>
            </a:r>
            <a:r>
              <a:rPr lang="en-US" dirty="0"/>
              <a:t> in </a:t>
            </a:r>
            <a:r>
              <a:rPr lang="en-US" dirty="0" err="1"/>
              <a:t>Taverna</a:t>
            </a:r>
            <a:r>
              <a:rPr lang="en-US" dirty="0"/>
              <a:t> Workbench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7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1839" b="-11839"/>
          <a:stretch>
            <a:fillRect/>
          </a:stretch>
        </p:blipFill>
        <p:spPr bwMode="auto">
          <a:xfrm>
            <a:off x="251520" y="980728"/>
            <a:ext cx="8642350" cy="5472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4142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Create the workflow</a:t>
            </a:r>
          </a:p>
          <a:p>
            <a:pPr lvl="1"/>
            <a:r>
              <a:rPr lang="en-US" dirty="0" smtClean="0"/>
              <a:t>Use the Design Perspective</a:t>
            </a:r>
          </a:p>
          <a:p>
            <a:r>
              <a:rPr lang="en-US" dirty="0" smtClean="0"/>
              <a:t>Click “Upload Workflow”</a:t>
            </a:r>
          </a:p>
          <a:p>
            <a:pPr lvl="1"/>
            <a:r>
              <a:rPr lang="en-US" dirty="0" smtClean="0"/>
              <a:t>Opens dialog</a:t>
            </a:r>
          </a:p>
          <a:p>
            <a:r>
              <a:rPr lang="en-US" dirty="0" smtClean="0"/>
              <a:t>Fill in the form</a:t>
            </a:r>
          </a:p>
          <a:p>
            <a:pPr lvl="1"/>
            <a:r>
              <a:rPr lang="en-US" dirty="0" smtClean="0"/>
              <a:t>Source</a:t>
            </a:r>
          </a:p>
          <a:p>
            <a:pPr lvl="2"/>
            <a:r>
              <a:rPr lang="en-US" i="1" dirty="0" smtClean="0"/>
              <a:t>Current workflow</a:t>
            </a:r>
            <a:r>
              <a:rPr lang="en-US" dirty="0" smtClean="0"/>
              <a:t> or </a:t>
            </a:r>
            <a:r>
              <a:rPr lang="en-US" i="1" dirty="0" smtClean="0"/>
              <a:t>File</a:t>
            </a:r>
          </a:p>
          <a:p>
            <a:pPr lvl="1"/>
            <a:r>
              <a:rPr lang="en-US" dirty="0" smtClean="0"/>
              <a:t>Title</a:t>
            </a:r>
          </a:p>
          <a:p>
            <a:pPr lvl="1"/>
            <a:r>
              <a:rPr lang="en-US" dirty="0" smtClean="0"/>
              <a:t>Description</a:t>
            </a:r>
          </a:p>
          <a:p>
            <a:pPr lvl="1"/>
            <a:r>
              <a:rPr lang="en-US" dirty="0" smtClean="0"/>
              <a:t>License</a:t>
            </a:r>
          </a:p>
          <a:p>
            <a:pPr lvl="2"/>
            <a:r>
              <a:rPr lang="en-US" dirty="0" smtClean="0"/>
              <a:t>CC-SA-3.0 default</a:t>
            </a:r>
          </a:p>
          <a:p>
            <a:pPr lvl="1"/>
            <a:r>
              <a:rPr lang="en-US" dirty="0" smtClean="0"/>
              <a:t>Sharing</a:t>
            </a:r>
          </a:p>
          <a:p>
            <a:pPr lvl="2"/>
            <a:r>
              <a:rPr lang="en-US" dirty="0" smtClean="0"/>
              <a:t>Private default; </a:t>
            </a:r>
            <a:r>
              <a:rPr lang="en-US" i="1" dirty="0" smtClean="0"/>
              <a:t>CHANGE</a:t>
            </a:r>
            <a:r>
              <a:rPr lang="en-US" dirty="0" smtClean="0"/>
              <a:t> </a:t>
            </a:r>
            <a:r>
              <a:rPr lang="en-US" i="1" dirty="0" smtClean="0"/>
              <a:t>it!</a:t>
            </a:r>
          </a:p>
          <a:p>
            <a:pPr lvl="2"/>
            <a:r>
              <a:rPr lang="en-US" dirty="0" smtClean="0"/>
              <a:t>Want public download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Uploading a Workflow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908720"/>
            <a:ext cx="4013200" cy="2120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Oval 10"/>
          <p:cNvSpPr/>
          <p:nvPr/>
        </p:nvSpPr>
        <p:spPr>
          <a:xfrm>
            <a:off x="6804248" y="1628800"/>
            <a:ext cx="1872208" cy="504056"/>
          </a:xfrm>
          <a:prstGeom prst="ellipse">
            <a:avLst/>
          </a:prstGeom>
          <a:noFill/>
          <a:ln w="57150" cmpd="sng">
            <a:solidFill>
              <a:srgbClr val="FFAF0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056" y="3142277"/>
            <a:ext cx="3562923" cy="3167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5706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3F6B38-617A-4501-A904-66E37354C733}" type="slidenum">
              <a:rPr lang="en-GB" noProof="0" smtClean="0"/>
              <a:pPr>
                <a:defRPr/>
              </a:pPr>
              <a:t>10</a:t>
            </a:fld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 smtClean="0"/>
              <a:t>Listed in “My Workflows”</a:t>
            </a:r>
          </a:p>
          <a:p>
            <a:pPr lvl="1"/>
            <a:r>
              <a:rPr lang="en-US" dirty="0" smtClean="0"/>
              <a:t>May need </a:t>
            </a:r>
            <a:r>
              <a:rPr lang="en-US" i="1" dirty="0" smtClean="0"/>
              <a:t>Refresh</a:t>
            </a:r>
          </a:p>
          <a:p>
            <a:r>
              <a:rPr lang="en-US" dirty="0" smtClean="0"/>
              <a:t>May be </a:t>
            </a:r>
            <a:r>
              <a:rPr lang="en-US" i="1" dirty="0" smtClean="0"/>
              <a:t>Search</a:t>
            </a:r>
            <a:r>
              <a:rPr lang="en-US" dirty="0" smtClean="0"/>
              <a:t>ed for</a:t>
            </a:r>
          </a:p>
          <a:p>
            <a:r>
              <a:rPr lang="en-US" dirty="0" smtClean="0"/>
              <a:t>Click </a:t>
            </a:r>
            <a:r>
              <a:rPr lang="en-US" b="1" dirty="0" smtClean="0"/>
              <a:t>Preview</a:t>
            </a:r>
            <a:r>
              <a:rPr lang="en-US" dirty="0" smtClean="0"/>
              <a:t> (or on title in My Workflows view) to bring up details</a:t>
            </a:r>
          </a:p>
          <a:p>
            <a:r>
              <a:rPr lang="en-US" dirty="0" smtClean="0"/>
              <a:t>Click </a:t>
            </a:r>
            <a:r>
              <a:rPr lang="en-US" b="1" dirty="0" smtClean="0"/>
              <a:t>Open</a:t>
            </a:r>
            <a:r>
              <a:rPr lang="en-US" dirty="0" smtClean="0"/>
              <a:t> to open as separate workflow</a:t>
            </a:r>
          </a:p>
          <a:p>
            <a:r>
              <a:rPr lang="en-US" dirty="0" smtClean="0"/>
              <a:t>Click </a:t>
            </a:r>
            <a:r>
              <a:rPr lang="en-US" b="1" dirty="0" smtClean="0"/>
              <a:t>Import</a:t>
            </a:r>
            <a:r>
              <a:rPr lang="en-US" dirty="0" smtClean="0"/>
              <a:t> to </a:t>
            </a:r>
            <a:r>
              <a:rPr lang="en-US" i="1" dirty="0" smtClean="0"/>
              <a:t>include</a:t>
            </a:r>
            <a:r>
              <a:rPr lang="en-US" dirty="0" smtClean="0"/>
              <a:t> into current workflow</a:t>
            </a:r>
          </a:p>
          <a:p>
            <a:pPr lvl="1"/>
            <a:r>
              <a:rPr lang="en-US" dirty="0" smtClean="0"/>
              <a:t>Advanced feature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your Workflow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2132856"/>
            <a:ext cx="3554322" cy="2852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0906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3F6B38-617A-4501-A904-66E37354C733}" type="slidenum">
              <a:rPr lang="en-GB" noProof="0" smtClean="0"/>
              <a:pPr>
                <a:defRPr/>
              </a:pPr>
              <a:t>11</a:t>
            </a:fld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 smtClean="0"/>
              <a:t>Must be done through </a:t>
            </a:r>
            <a:r>
              <a:rPr lang="en-US" dirty="0" err="1" smtClean="0"/>
              <a:t>myExperiment</a:t>
            </a:r>
            <a:r>
              <a:rPr lang="en-US" dirty="0" smtClean="0"/>
              <a:t> website</a:t>
            </a:r>
          </a:p>
          <a:p>
            <a:r>
              <a:rPr lang="en-US" dirty="0" smtClean="0"/>
              <a:t>Navigate to the workflow’s page</a:t>
            </a:r>
          </a:p>
          <a:p>
            <a:r>
              <a:rPr lang="en-US" dirty="0" smtClean="0"/>
              <a:t>Click “Manage Workflow Entry”</a:t>
            </a:r>
          </a:p>
          <a:p>
            <a:r>
              <a:rPr lang="en-US" dirty="0" smtClean="0"/>
              <a:t>Open Sharing section</a:t>
            </a:r>
          </a:p>
          <a:p>
            <a:r>
              <a:rPr lang="en-US" dirty="0" smtClean="0"/>
              <a:t>Manipulate the groups shared with</a:t>
            </a:r>
          </a:p>
          <a:p>
            <a:pPr lvl="1"/>
            <a:r>
              <a:rPr lang="en-US" dirty="0" smtClean="0"/>
              <a:t>Sharing with SCAPE lets you add project theme to workflow page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your </a:t>
            </a:r>
            <a:r>
              <a:rPr lang="en-US" dirty="0" smtClean="0"/>
              <a:t>Workflow with Others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980728"/>
            <a:ext cx="4320480" cy="1237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val 7"/>
          <p:cNvSpPr/>
          <p:nvPr/>
        </p:nvSpPr>
        <p:spPr>
          <a:xfrm>
            <a:off x="5796136" y="908720"/>
            <a:ext cx="1872208" cy="504056"/>
          </a:xfrm>
          <a:prstGeom prst="ellipse">
            <a:avLst/>
          </a:prstGeom>
          <a:noFill/>
          <a:ln w="57150" cmpd="sng">
            <a:solidFill>
              <a:srgbClr val="FFAF0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1748"/>
          <a:stretch/>
        </p:blipFill>
        <p:spPr>
          <a:xfrm>
            <a:off x="4572000" y="2276872"/>
            <a:ext cx="4301604" cy="1787128"/>
          </a:xfrm>
          <a:prstGeom prst="rect">
            <a:avLst/>
          </a:prstGeom>
          <a:ln>
            <a:noFill/>
          </a:ln>
          <a:effectLst>
            <a:softEdge rad="508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4221088"/>
            <a:ext cx="2736304" cy="2089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5881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URL: </a:t>
            </a:r>
            <a:r>
              <a:rPr lang="en-US" dirty="0" smtClean="0">
                <a:hlinkClick r:id="rId2"/>
              </a:rPr>
              <a:t>http://www.myexperiment.org/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Your tasks:</a:t>
            </a:r>
          </a:p>
          <a:p>
            <a:pPr lvl="1"/>
            <a:r>
              <a:rPr lang="en-US" dirty="0" smtClean="0"/>
              <a:t>Join </a:t>
            </a:r>
            <a:r>
              <a:rPr lang="en-US" dirty="0" err="1" smtClean="0"/>
              <a:t>myExperiment</a:t>
            </a:r>
            <a:endParaRPr lang="en-US" dirty="0" smtClean="0"/>
          </a:p>
          <a:p>
            <a:pPr lvl="1"/>
            <a:r>
              <a:rPr lang="en-US" dirty="0" smtClean="0"/>
              <a:t>Join the SCAPE group</a:t>
            </a:r>
          </a:p>
          <a:p>
            <a:pPr lvl="1"/>
            <a:r>
              <a:rPr lang="en-US" dirty="0" smtClean="0"/>
              <a:t>Upload your workflow from </a:t>
            </a:r>
            <a:r>
              <a:rPr lang="en-US" dirty="0" err="1" smtClean="0"/>
              <a:t>Taverna</a:t>
            </a:r>
            <a:r>
              <a:rPr lang="en-US" dirty="0" smtClean="0"/>
              <a:t> Workbench</a:t>
            </a:r>
          </a:p>
          <a:p>
            <a:pPr lvl="1"/>
            <a:r>
              <a:rPr lang="en-US" dirty="0" smtClean="0"/>
              <a:t>Share your workflow with SCAPE</a:t>
            </a:r>
          </a:p>
          <a:p>
            <a:pPr lvl="1"/>
            <a:r>
              <a:rPr lang="en-US" dirty="0" smtClean="0"/>
              <a:t>Find someone else’s workflow and open it in </a:t>
            </a:r>
            <a:r>
              <a:rPr lang="en-US" dirty="0" err="1" smtClean="0"/>
              <a:t>Taverna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80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Semantic Searching</a:t>
            </a:r>
          </a:p>
          <a:p>
            <a:pPr lvl="1"/>
            <a:r>
              <a:rPr lang="en-US" dirty="0" smtClean="0"/>
              <a:t>Support not yet rolled onto production site</a:t>
            </a:r>
          </a:p>
          <a:p>
            <a:pPr lvl="1"/>
            <a:r>
              <a:rPr lang="en-US" dirty="0" smtClean="0"/>
              <a:t>Still hard to use</a:t>
            </a:r>
          </a:p>
          <a:p>
            <a:pPr lvl="2"/>
            <a:r>
              <a:rPr lang="en-US" dirty="0" smtClean="0"/>
              <a:t>Experimental </a:t>
            </a:r>
            <a:r>
              <a:rPr lang="en-US" dirty="0" err="1" smtClean="0"/>
              <a:t>Taverna</a:t>
            </a:r>
            <a:r>
              <a:rPr lang="en-US" dirty="0" smtClean="0"/>
              <a:t> Semantic Search UI is </a:t>
            </a:r>
            <a:r>
              <a:rPr lang="en-US" i="1" dirty="0" smtClean="0"/>
              <a:t>very</a:t>
            </a:r>
            <a:r>
              <a:rPr lang="en-US" dirty="0" smtClean="0"/>
              <a:t> raw unless you know both SPARQL and the profiles and ontologies…</a:t>
            </a:r>
          </a:p>
          <a:p>
            <a:pPr lvl="1"/>
            <a:r>
              <a:rPr lang="en-US" dirty="0" smtClean="0"/>
              <a:t>Profiles to query against under active development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Shown…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95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CAPE_PowerPoint_Template_V2.0_a">
  <a:themeElements>
    <a:clrScheme name="Benutzerdefinier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5E2EE"/>
      </a:accent1>
      <a:accent2>
        <a:srgbClr val="1D82A4"/>
      </a:accent2>
      <a:accent3>
        <a:srgbClr val="FFFFFF"/>
      </a:accent3>
      <a:accent4>
        <a:srgbClr val="000000"/>
      </a:accent4>
      <a:accent5>
        <a:srgbClr val="C5E2EE"/>
      </a:accent5>
      <a:accent6>
        <a:srgbClr val="1D82A4"/>
      </a:accent6>
      <a:hlink>
        <a:srgbClr val="0000BF"/>
      </a:hlink>
      <a:folHlink>
        <a:srgbClr val="FF0000"/>
      </a:folHlink>
    </a:clrScheme>
    <a:fontScheme name="Standard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987382569ABD4E814F6AD99F50A3C0" ma:contentTypeVersion="0" ma:contentTypeDescription="Create a new document." ma:contentTypeScope="" ma:versionID="ae3c6e22b93da4c96885d031f60ba419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82F561B9-6E84-4EB1-A2A9-1621B35A80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2EB843-90F5-4638-BD28-69812A190920}">
  <ds:schemaRefs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52F3F58-53D2-42BC-8477-602317A393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4635</TotalTime>
  <Words>807</Words>
  <Application>Microsoft Macintosh PowerPoint</Application>
  <PresentationFormat>On-screen Show (4:3)</PresentationFormat>
  <Paragraphs>119</Paragraphs>
  <Slides>13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SCAPE_PowerPoint_Template_V2.0_a</vt:lpstr>
      <vt:lpstr>How to share your workflow</vt:lpstr>
      <vt:lpstr>Workflows in Wider Use</vt:lpstr>
      <vt:lpstr>Collaboration Repository</vt:lpstr>
      <vt:lpstr>http://www.myExperiment.org/</vt:lpstr>
      <vt:lpstr>My Workflows</vt:lpstr>
      <vt:lpstr>SCAPE Group on myExperiement</vt:lpstr>
      <vt:lpstr>Using myExperiment in Taverna Workbench</vt:lpstr>
      <vt:lpstr>Using myExperiment in Taverna Workbench</vt:lpstr>
      <vt:lpstr>Uploading a Workflow</vt:lpstr>
      <vt:lpstr>Finding your Workflow</vt:lpstr>
      <vt:lpstr>Sharing your Workflow with Others</vt:lpstr>
      <vt:lpstr>Any Questions?</vt:lpstr>
      <vt:lpstr>Not Shown…</vt:lpstr>
    </vt:vector>
  </TitlesOfParts>
  <Company>AIT Austrian Institute of Technology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Jung Joachim</dc:creator>
  <cp:lastModifiedBy>Donal Fellows</cp:lastModifiedBy>
  <cp:revision>38</cp:revision>
  <dcterms:created xsi:type="dcterms:W3CDTF">2013-02-06T15:14:42Z</dcterms:created>
  <dcterms:modified xsi:type="dcterms:W3CDTF">2013-09-16T11:00:16Z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0x010100F2987382569ABD4E814F6AD99F50A3C0</vt:lpwstr>
  </property>
</Properties>
</file>