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3" r:id="rId4"/>
    <p:sldMasterId id="2147483683" r:id="rId5"/>
    <p:sldMasterId id="2147483693" r:id="rId6"/>
  </p:sldMasterIdLst>
  <p:notesMasterIdLst>
    <p:notesMasterId r:id="rId27"/>
  </p:notesMasterIdLst>
  <p:handoutMasterIdLst>
    <p:handoutMasterId r:id="rId28"/>
  </p:handoutMasterIdLst>
  <p:sldIdLst>
    <p:sldId id="370" r:id="rId7"/>
    <p:sldId id="455" r:id="rId8"/>
    <p:sldId id="457" r:id="rId9"/>
    <p:sldId id="471" r:id="rId10"/>
    <p:sldId id="474" r:id="rId11"/>
    <p:sldId id="472" r:id="rId12"/>
    <p:sldId id="459" r:id="rId13"/>
    <p:sldId id="460" r:id="rId14"/>
    <p:sldId id="461" r:id="rId15"/>
    <p:sldId id="462" r:id="rId16"/>
    <p:sldId id="465" r:id="rId17"/>
    <p:sldId id="463" r:id="rId18"/>
    <p:sldId id="464" r:id="rId19"/>
    <p:sldId id="466" r:id="rId20"/>
    <p:sldId id="467" r:id="rId21"/>
    <p:sldId id="468" r:id="rId22"/>
    <p:sldId id="469" r:id="rId23"/>
    <p:sldId id="470" r:id="rId24"/>
    <p:sldId id="473" r:id="rId25"/>
    <p:sldId id="456" r:id="rId26"/>
  </p:sldIdLst>
  <p:sldSz cx="9144000" cy="6858000" type="screen4x3"/>
  <p:notesSz cx="6858000" cy="9144000"/>
  <p:custDataLst>
    <p:tags r:id="rId29"/>
  </p:custDataLst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FDA"/>
    <a:srgbClr val="0079A4"/>
    <a:srgbClr val="00506C"/>
    <a:srgbClr val="F2E9D5"/>
    <a:srgbClr val="B0001A"/>
    <a:srgbClr val="003626"/>
    <a:srgbClr val="004832"/>
    <a:srgbClr val="004731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070" autoAdjust="0"/>
    <p:restoredTop sz="89918" autoAdjust="0"/>
  </p:normalViewPr>
  <p:slideViewPr>
    <p:cSldViewPr snapToObjects="1">
      <p:cViewPr varScale="1">
        <p:scale>
          <a:sx n="79" d="100"/>
          <a:sy n="79" d="100"/>
        </p:scale>
        <p:origin x="-117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5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5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5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>
                <a:cs typeface="+mn-cs"/>
              </a:defRPr>
            </a:lvl1pPr>
          </a:lstStyle>
          <a:p>
            <a:pPr>
              <a:defRPr/>
            </a:pPr>
            <a:fld id="{B561F5B0-B860-4A84-9627-2FC201D4D68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7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91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7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137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7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>
                <a:cs typeface="+mn-cs"/>
              </a:defRPr>
            </a:lvl1pPr>
          </a:lstStyle>
          <a:p>
            <a:pPr>
              <a:defRPr/>
            </a:pPr>
            <a:fld id="{C1CB3776-F6FD-4FFB-A832-F9850E74DA5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0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- Bulb">
    <p:bg>
      <p:bgPr>
        <a:solidFill>
          <a:srgbClr val="7AB8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180975" y="1438275"/>
            <a:ext cx="8780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/>
          <a:lstStyle/>
          <a:p>
            <a:pPr>
              <a:spcBef>
                <a:spcPct val="20000"/>
              </a:spcBef>
              <a:defRPr/>
            </a:pPr>
            <a:endParaRPr lang="en-GB">
              <a:cs typeface="+mn-cs"/>
            </a:endParaRPr>
          </a:p>
        </p:txBody>
      </p:sp>
      <p:pic>
        <p:nvPicPr>
          <p:cNvPr id="5" name="Picture 9" descr="UoL_logo_black RG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1463" y="606425"/>
            <a:ext cx="2160587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4" descr="Skill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7038" y="765175"/>
            <a:ext cx="3240087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9" descr="C:\Documents and Settings\acdpsy1\Desktop\bulb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0675" y="3419475"/>
            <a:ext cx="2655888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2159000"/>
            <a:ext cx="8281988" cy="838200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0" y="4869160"/>
            <a:ext cx="3887788" cy="900000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- Speech">
    <p:bg>
      <p:bgPr>
        <a:solidFill>
          <a:srgbClr val="7AB8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180975" y="1438275"/>
            <a:ext cx="8780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/>
          <a:lstStyle/>
          <a:p>
            <a:pPr>
              <a:spcBef>
                <a:spcPct val="20000"/>
              </a:spcBef>
              <a:defRPr/>
            </a:pPr>
            <a:endParaRPr lang="en-GB">
              <a:cs typeface="+mn-cs"/>
            </a:endParaRPr>
          </a:p>
        </p:txBody>
      </p:sp>
      <p:pic>
        <p:nvPicPr>
          <p:cNvPr id="5" name="Picture 9" descr="UoL_logo_black RG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1463" y="606425"/>
            <a:ext cx="2160587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4" descr="Skill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7038" y="765175"/>
            <a:ext cx="3240087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1" descr="C:\Documents and Settings\acdpsy1\Desktop\speech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0675" y="3419475"/>
            <a:ext cx="3432175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2159000"/>
            <a:ext cx="8281988" cy="838200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0" y="4869160"/>
            <a:ext cx="3887788" cy="900000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- Laptop">
    <p:bg>
      <p:bgPr>
        <a:solidFill>
          <a:srgbClr val="7AB8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180975" y="1438275"/>
            <a:ext cx="8780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/>
          <a:lstStyle/>
          <a:p>
            <a:pPr>
              <a:spcBef>
                <a:spcPct val="20000"/>
              </a:spcBef>
              <a:defRPr/>
            </a:pPr>
            <a:endParaRPr lang="en-GB">
              <a:cs typeface="+mn-cs"/>
            </a:endParaRPr>
          </a:p>
        </p:txBody>
      </p:sp>
      <p:pic>
        <p:nvPicPr>
          <p:cNvPr id="5" name="Picture 9" descr="UoL_logo_black RG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1463" y="606425"/>
            <a:ext cx="2160587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4" descr="Skill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7038" y="765175"/>
            <a:ext cx="3240087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9" descr="F:\icons\screen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0675" y="3419475"/>
            <a:ext cx="3556000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2159000"/>
            <a:ext cx="8281988" cy="838200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0" y="4869160"/>
            <a:ext cx="3887788" cy="900000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- Reading">
    <p:bg>
      <p:bgPr>
        <a:solidFill>
          <a:srgbClr val="7AB8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180975" y="1438275"/>
            <a:ext cx="8780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/>
          <a:lstStyle/>
          <a:p>
            <a:pPr>
              <a:spcBef>
                <a:spcPct val="20000"/>
              </a:spcBef>
              <a:defRPr/>
            </a:pPr>
            <a:endParaRPr lang="en-GB">
              <a:cs typeface="+mn-cs"/>
            </a:endParaRPr>
          </a:p>
        </p:txBody>
      </p:sp>
      <p:pic>
        <p:nvPicPr>
          <p:cNvPr id="5" name="Picture 9" descr="UoL_logo_black RG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1463" y="606425"/>
            <a:ext cx="2160587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4" descr="Skill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7038" y="765175"/>
            <a:ext cx="3240087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 descr="F:\icons\readin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0675" y="3419475"/>
            <a:ext cx="2884488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2159000"/>
            <a:ext cx="8281988" cy="838200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0" y="4869160"/>
            <a:ext cx="3887788" cy="900000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- Writing">
    <p:bg>
      <p:bgPr>
        <a:solidFill>
          <a:srgbClr val="7AB8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180975" y="1438275"/>
            <a:ext cx="8780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/>
          <a:lstStyle/>
          <a:p>
            <a:pPr>
              <a:spcBef>
                <a:spcPct val="20000"/>
              </a:spcBef>
              <a:defRPr/>
            </a:pPr>
            <a:endParaRPr lang="en-GB">
              <a:cs typeface="+mn-cs"/>
            </a:endParaRPr>
          </a:p>
        </p:txBody>
      </p:sp>
      <p:pic>
        <p:nvPicPr>
          <p:cNvPr id="5" name="Picture 9" descr="UoL_logo_black RG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1463" y="606425"/>
            <a:ext cx="2160587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4" descr="Skill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7038" y="765175"/>
            <a:ext cx="3240087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8" descr="F:\icons\quill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0675" y="3419475"/>
            <a:ext cx="1676400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2159000"/>
            <a:ext cx="8281988" cy="838200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0" y="4869160"/>
            <a:ext cx="3887788" cy="900000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5600" y="1665288"/>
            <a:ext cx="4138613" cy="4349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665288"/>
            <a:ext cx="4138612" cy="4349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948488"/>
            <a:ext cx="1905000" cy="45720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948488"/>
            <a:ext cx="2895600" cy="45720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948488"/>
            <a:ext cx="1905000" cy="45720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fld id="{B5F533B1-305F-4237-9565-074487C8E69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85800" y="6948488"/>
            <a:ext cx="1905000" cy="45720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948488"/>
            <a:ext cx="2895600" cy="45720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948488"/>
            <a:ext cx="1905000" cy="45720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fld id="{72494CEA-E1B7-45D9-8B7F-2894D5F4E40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fld id="{9E7A5EC8-DFF0-4ABC-8FB9-80A490FC17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- Bulb">
    <p:bg>
      <p:bgPr>
        <a:solidFill>
          <a:srgbClr val="009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180975" y="1438275"/>
            <a:ext cx="8780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/>
          <a:lstStyle/>
          <a:p>
            <a:pPr>
              <a:spcBef>
                <a:spcPct val="20000"/>
              </a:spcBef>
              <a:defRPr/>
            </a:pPr>
            <a:endParaRPr lang="en-GB">
              <a:cs typeface="+mn-cs"/>
            </a:endParaRPr>
          </a:p>
        </p:txBody>
      </p:sp>
      <p:pic>
        <p:nvPicPr>
          <p:cNvPr id="5" name="Picture 9" descr="UoL_logo_black RG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1463" y="606425"/>
            <a:ext cx="2160587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4" descr="Skill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7038" y="765175"/>
            <a:ext cx="3240087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9" descr="C:\Documents and Settings\acdpsy1\Desktop\bulb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0675" y="3419475"/>
            <a:ext cx="2655888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2159000"/>
            <a:ext cx="8281988" cy="838200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0" y="4869160"/>
            <a:ext cx="3887788" cy="900000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- Speech">
    <p:bg>
      <p:bgPr>
        <a:solidFill>
          <a:srgbClr val="009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180975" y="1438275"/>
            <a:ext cx="8780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/>
          <a:lstStyle/>
          <a:p>
            <a:pPr>
              <a:spcBef>
                <a:spcPct val="20000"/>
              </a:spcBef>
              <a:defRPr/>
            </a:pPr>
            <a:endParaRPr lang="en-GB">
              <a:cs typeface="+mn-cs"/>
            </a:endParaRPr>
          </a:p>
        </p:txBody>
      </p:sp>
      <p:pic>
        <p:nvPicPr>
          <p:cNvPr id="5" name="Picture 9" descr="UoL_logo_black RG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1463" y="606425"/>
            <a:ext cx="2160587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4" descr="Skill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7038" y="765175"/>
            <a:ext cx="3240087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1" descr="C:\Documents and Settings\acdpsy1\Desktop\speech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0675" y="3419475"/>
            <a:ext cx="3432175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2159000"/>
            <a:ext cx="8281988" cy="838200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0" y="4869160"/>
            <a:ext cx="3887788" cy="900000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- Laptop">
    <p:bg>
      <p:bgPr>
        <a:solidFill>
          <a:srgbClr val="009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180975" y="1438275"/>
            <a:ext cx="8780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/>
          <a:lstStyle/>
          <a:p>
            <a:pPr>
              <a:spcBef>
                <a:spcPct val="20000"/>
              </a:spcBef>
              <a:defRPr/>
            </a:pPr>
            <a:endParaRPr lang="en-GB">
              <a:cs typeface="+mn-cs"/>
            </a:endParaRPr>
          </a:p>
        </p:txBody>
      </p:sp>
      <p:pic>
        <p:nvPicPr>
          <p:cNvPr id="5" name="Picture 9" descr="UoL_logo_black RG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1463" y="606425"/>
            <a:ext cx="2160587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4" descr="Skill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7038" y="765175"/>
            <a:ext cx="3240087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9" descr="F:\icons\screen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0675" y="3419475"/>
            <a:ext cx="3556000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2159000"/>
            <a:ext cx="8281988" cy="838200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0" y="4869160"/>
            <a:ext cx="3887788" cy="900000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- Reading">
    <p:bg>
      <p:bgPr>
        <a:solidFill>
          <a:srgbClr val="009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180975" y="1438275"/>
            <a:ext cx="8780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/>
          <a:lstStyle/>
          <a:p>
            <a:pPr>
              <a:spcBef>
                <a:spcPct val="20000"/>
              </a:spcBef>
              <a:defRPr/>
            </a:pPr>
            <a:endParaRPr lang="en-GB">
              <a:cs typeface="+mn-cs"/>
            </a:endParaRPr>
          </a:p>
        </p:txBody>
      </p:sp>
      <p:pic>
        <p:nvPicPr>
          <p:cNvPr id="5" name="Picture 9" descr="UoL_logo_black RG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1463" y="606425"/>
            <a:ext cx="2160587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4" descr="Skill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7038" y="765175"/>
            <a:ext cx="3240087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 descr="F:\icons\readin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0675" y="3419475"/>
            <a:ext cx="2884488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2159000"/>
            <a:ext cx="8281988" cy="838200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0" y="4869160"/>
            <a:ext cx="3887788" cy="900000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- Writing">
    <p:bg>
      <p:bgPr>
        <a:solidFill>
          <a:srgbClr val="009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180975" y="1438275"/>
            <a:ext cx="8780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/>
          <a:lstStyle/>
          <a:p>
            <a:pPr>
              <a:spcBef>
                <a:spcPct val="20000"/>
              </a:spcBef>
              <a:defRPr/>
            </a:pPr>
            <a:endParaRPr lang="en-GB">
              <a:cs typeface="+mn-cs"/>
            </a:endParaRPr>
          </a:p>
        </p:txBody>
      </p:sp>
      <p:pic>
        <p:nvPicPr>
          <p:cNvPr id="5" name="Picture 9" descr="UoL_logo_black RG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1463" y="606425"/>
            <a:ext cx="2160587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4" descr="Skill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7038" y="765175"/>
            <a:ext cx="3240087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8" descr="F:\icons\quill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0675" y="3419475"/>
            <a:ext cx="1676400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2159000"/>
            <a:ext cx="8281988" cy="838200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0" y="4869160"/>
            <a:ext cx="3887788" cy="900000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5600" y="1665288"/>
            <a:ext cx="4138613" cy="4349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665288"/>
            <a:ext cx="4138612" cy="4349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948488"/>
            <a:ext cx="1905000" cy="45720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948488"/>
            <a:ext cx="2895600" cy="45720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948488"/>
            <a:ext cx="1905000" cy="45720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fld id="{CC3C1095-598F-486D-ABCC-D6660C5BC49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85800" y="6948488"/>
            <a:ext cx="1905000" cy="45720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948488"/>
            <a:ext cx="2895600" cy="45720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948488"/>
            <a:ext cx="1905000" cy="45720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fld id="{61B6398C-AFA3-4D9D-A3B2-9351FC7CFD3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fld id="{705B5786-E944-48DF-B6E1-8E23282D61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- Starburst">
    <p:bg>
      <p:bgPr>
        <a:solidFill>
          <a:srgbClr val="009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180975" y="1438275"/>
            <a:ext cx="8780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/>
          <a:lstStyle/>
          <a:p>
            <a:pPr>
              <a:spcBef>
                <a:spcPct val="20000"/>
              </a:spcBef>
              <a:defRPr/>
            </a:pPr>
            <a:endParaRPr lang="en-GB">
              <a:cs typeface="+mn-cs"/>
            </a:endParaRPr>
          </a:p>
        </p:txBody>
      </p:sp>
      <p:pic>
        <p:nvPicPr>
          <p:cNvPr id="5" name="Picture 9" descr="UoL_logo_black RG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1463" y="606425"/>
            <a:ext cx="2160587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3" descr="inspire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5450" y="785813"/>
            <a:ext cx="3240088" cy="43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C:\Documents and Settings\acdpsy1\Desktop\sta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0675" y="3419475"/>
            <a:ext cx="2806700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2159000"/>
            <a:ext cx="8281988" cy="838200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0" y="4869160"/>
            <a:ext cx="3887788" cy="900000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- Lightbulb">
    <p:bg>
      <p:bgPr>
        <a:solidFill>
          <a:srgbClr val="009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180975" y="1438275"/>
            <a:ext cx="8780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/>
          <a:lstStyle/>
          <a:p>
            <a:pPr>
              <a:spcBef>
                <a:spcPct val="20000"/>
              </a:spcBef>
              <a:defRPr/>
            </a:pPr>
            <a:endParaRPr lang="en-GB">
              <a:cs typeface="+mn-cs"/>
            </a:endParaRPr>
          </a:p>
        </p:txBody>
      </p:sp>
      <p:pic>
        <p:nvPicPr>
          <p:cNvPr id="5" name="Picture 9" descr="UoL_logo_black RG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1463" y="606425"/>
            <a:ext cx="2160587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3" descr="inspire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5450" y="785813"/>
            <a:ext cx="3240088" cy="43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9" descr="C:\Documents and Settings\acdpsy1\Desktop\bulb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0675" y="3419475"/>
            <a:ext cx="2655888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2159000"/>
            <a:ext cx="8281988" cy="838200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0" y="4869160"/>
            <a:ext cx="3887788" cy="900000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- Book">
    <p:bg>
      <p:bgPr>
        <a:solidFill>
          <a:srgbClr val="009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180975" y="1438275"/>
            <a:ext cx="8780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/>
          <a:lstStyle/>
          <a:p>
            <a:pPr>
              <a:spcBef>
                <a:spcPct val="20000"/>
              </a:spcBef>
              <a:defRPr/>
            </a:pPr>
            <a:endParaRPr lang="en-GB">
              <a:cs typeface="+mn-cs"/>
            </a:endParaRPr>
          </a:p>
        </p:txBody>
      </p:sp>
      <p:pic>
        <p:nvPicPr>
          <p:cNvPr id="5" name="Picture 9" descr="UoL_logo_black RG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1463" y="606425"/>
            <a:ext cx="2160587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3" descr="inspire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5450" y="785813"/>
            <a:ext cx="3240088" cy="43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1" descr="C:\Documents and Settings\acdpsy1\Desktop\latinbook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0675" y="3419475"/>
            <a:ext cx="3184525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2159000"/>
            <a:ext cx="8281988" cy="838200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0" y="4869160"/>
            <a:ext cx="3887788" cy="900000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5600" y="1665288"/>
            <a:ext cx="4138613" cy="4349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665288"/>
            <a:ext cx="4138612" cy="4349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948488"/>
            <a:ext cx="1905000" cy="45720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948488"/>
            <a:ext cx="2895600" cy="45720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948488"/>
            <a:ext cx="1905000" cy="45720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fld id="{52B5E935-B1DF-4BC5-B8B1-454F16F91B0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1439863"/>
          </a:xfrm>
          <a:prstGeom prst="rect">
            <a:avLst/>
          </a:prstGeom>
          <a:solidFill>
            <a:srgbClr val="7AB8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20000"/>
              </a:spcBef>
              <a:defRPr/>
            </a:pPr>
            <a:endParaRPr lang="en-GB">
              <a:cs typeface="+mn-cs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1978025"/>
            <a:ext cx="8277225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0" y="2698750"/>
            <a:ext cx="8277225" cy="368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pic>
        <p:nvPicPr>
          <p:cNvPr id="1029" name="Picture 9" descr="UoL_logo_black RGB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621463" y="606425"/>
            <a:ext cx="2160587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14" descr="Skills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27038" y="765175"/>
            <a:ext cx="3240087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1" r:id="rId6"/>
    <p:sldLayoutId id="2147483819" r:id="rId7"/>
    <p:sldLayoutId id="2147483820" r:id="rId8"/>
    <p:sldLayoutId id="2147483821" r:id="rId9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9pPr>
    </p:titleStyle>
    <p:bodyStyle>
      <a:lvl1pPr marL="177800" indent="-1778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31813" indent="-17303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2pPr>
      <a:lvl3pPr marL="890588" indent="-17303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>
          <a:solidFill>
            <a:schemeClr val="tx1"/>
          </a:solidFill>
          <a:latin typeface="+mn-lt"/>
        </a:defRPr>
      </a:lvl3pPr>
      <a:lvl4pPr marL="1249363" indent="-173038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4pPr>
      <a:lvl5pPr marL="1608138" indent="-173038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5pPr>
      <a:lvl6pPr marL="2065338" indent="-173038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6pPr>
      <a:lvl7pPr marL="2522538" indent="-173038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7pPr>
      <a:lvl8pPr marL="2979738" indent="-173038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8pPr>
      <a:lvl9pPr marL="3436938" indent="-173038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1439863"/>
          </a:xfrm>
          <a:prstGeom prst="rect">
            <a:avLst/>
          </a:prstGeom>
          <a:solidFill>
            <a:srgbClr val="009FD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20000"/>
              </a:spcBef>
              <a:defRPr/>
            </a:pPr>
            <a:endParaRPr lang="en-GB">
              <a:cs typeface="+mn-cs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1978025"/>
            <a:ext cx="8277225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0" y="2698750"/>
            <a:ext cx="8277225" cy="368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pic>
        <p:nvPicPr>
          <p:cNvPr id="2053" name="Picture 9" descr="UoL_logo_black RGB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621463" y="606425"/>
            <a:ext cx="2160587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14" descr="Skills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27038" y="765175"/>
            <a:ext cx="3240087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12" r:id="rId6"/>
    <p:sldLayoutId id="2147483827" r:id="rId7"/>
    <p:sldLayoutId id="2147483828" r:id="rId8"/>
    <p:sldLayoutId id="2147483829" r:id="rId9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9pPr>
    </p:titleStyle>
    <p:bodyStyle>
      <a:lvl1pPr marL="177800" indent="-1778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31813" indent="-17303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2pPr>
      <a:lvl3pPr marL="890588" indent="-17303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>
          <a:solidFill>
            <a:schemeClr val="tx1"/>
          </a:solidFill>
          <a:latin typeface="+mn-lt"/>
        </a:defRPr>
      </a:lvl3pPr>
      <a:lvl4pPr marL="1249363" indent="-173038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4pPr>
      <a:lvl5pPr marL="1608138" indent="-173038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5pPr>
      <a:lvl6pPr marL="2065338" indent="-173038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6pPr>
      <a:lvl7pPr marL="2522538" indent="-173038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7pPr>
      <a:lvl8pPr marL="2979738" indent="-173038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8pPr>
      <a:lvl9pPr marL="3436938" indent="-173038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836613"/>
          </a:xfrm>
          <a:prstGeom prst="rect">
            <a:avLst/>
          </a:prstGeom>
          <a:solidFill>
            <a:srgbClr val="009FD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20000"/>
              </a:spcBef>
              <a:defRPr/>
            </a:pPr>
            <a:endParaRPr lang="en-GB">
              <a:cs typeface="+mn-cs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31801" y="116632"/>
            <a:ext cx="6300440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0" y="1700213"/>
            <a:ext cx="8277225" cy="468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pic>
        <p:nvPicPr>
          <p:cNvPr id="3077" name="Picture 9" descr="UoL_logo_black RGB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77050" y="115888"/>
            <a:ext cx="2159000" cy="61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13" r:id="rId4"/>
    <p:sldLayoutId id="2147483833" r:id="rId5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9FDA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9FDA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9FDA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9FDA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9pPr>
    </p:titleStyle>
    <p:bodyStyle>
      <a:lvl1pPr marL="177800" indent="-1778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31813" indent="-17303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2pPr>
      <a:lvl3pPr marL="890588" indent="-17303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>
          <a:solidFill>
            <a:schemeClr val="tx1"/>
          </a:solidFill>
          <a:latin typeface="+mn-lt"/>
        </a:defRPr>
      </a:lvl3pPr>
      <a:lvl4pPr marL="1249363" indent="-173038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4pPr>
      <a:lvl5pPr marL="1608138" indent="-173038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5pPr>
      <a:lvl6pPr marL="2065338" indent="-173038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6pPr>
      <a:lvl7pPr marL="2522538" indent="-173038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7pPr>
      <a:lvl8pPr marL="2979738" indent="-173038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8pPr>
      <a:lvl9pPr marL="3436938" indent="-173038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witter.com/prwheatley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.xml"/><Relationship Id="rId4" Type="http://schemas.openxmlformats.org/officeDocument/2006/relationships/hyperlink" Target="http://bit.ly/spruce-outputs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spruce-outputs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wiki.opf-labs.org/display/SPR/Home" TargetMode="External"/><Relationship Id="rId3" Type="http://schemas.openxmlformats.org/officeDocument/2006/relationships/image" Target="../media/image14.png"/><Relationship Id="rId7" Type="http://schemas.openxmlformats.org/officeDocument/2006/relationships/image" Target="../media/image18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7.png"/><Relationship Id="rId5" Type="http://schemas.openxmlformats.org/officeDocument/2006/relationships/image" Target="../media/image16.gif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spruce-mashup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spruce-awards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hyperlink" Target="http://wiki.opf-labs.org/display/REQ/Digital+Preservation+and+Data+Curation+Requirements+and+Solutions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3.xml"/><Relationship Id="rId6" Type="http://schemas.openxmlformats.org/officeDocument/2006/relationships/hyperlink" Target="http://wiki.opf-labs.org/display/SPR/The+SPRUCE+Mashup+Manifesto" TargetMode="Externa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spr-collaborate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lickr.com/groups/2121762@N23/" TargetMode="Externa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3.xml"/><Relationship Id="rId4" Type="http://schemas.openxmlformats.org/officeDocument/2006/relationships/hyperlink" Target="http://www.atlasofdigitaldamages.info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hyperlink" Target="http://web.archive.org/web/20130605143741/http:/libraries.stackexchange.com/questions/943/what-has-been-found-to-be-the-most-effective-alternate-term-for-digital-preserv" TargetMode="External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fileformats.archiveteam.org/" TargetMode="External"/><Relationship Id="rId2" Type="http://schemas.openxmlformats.org/officeDocument/2006/relationships/hyperlink" Target="http://wiki.opf-labs.org/display/SPR/Crowd+sourced+Representation+Information+for+Supporting+Preservation+(cRIsp)" TargetMode="Externa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8.png"/><Relationship Id="rId4" Type="http://schemas.openxmlformats.org/officeDocument/2006/relationships/hyperlink" Target="http://wiki.opf-labs.org/display/TR/OPF+File+Format+Risk+Registry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hyperlink" Target="https://github.com/openplanets/format-corpus" TargetMode="External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hyperlink" Target="http://wiki.curatecamp.org/index.php/CURATEcamp_24_hour_worldwide_file_id_hackathon_Nov_16_2012" TargetMode="External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hyperlink" Target="http://openplanetsfoundation.org/blogs/2013-05-29-feedback-requested-collaborative-digital-preservation-tool-registry" TargetMode="External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educopia.org/events/ANADPII" TargetMode="Externa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hyperlink" Target="http://wiki.dpconline.org/" TargetMode="External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iki.opf-labs.org/pages/viewpage.action?pageId=13041673" TargetMode="Externa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3.xml"/><Relationship Id="rId5" Type="http://schemas.openxmlformats.org/officeDocument/2006/relationships/hyperlink" Target="http://openplanetsfoundation.org/blogs/paul" TargetMode="External"/><Relationship Id="rId4" Type="http://schemas.openxmlformats.org/officeDocument/2006/relationships/hyperlink" Target="http://wiki.opf-labs.org/display/SPR/The+SPRUCE+Mashup+Manifesto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3.xml"/><Relationship Id="rId6" Type="http://schemas.openxmlformats.org/officeDocument/2006/relationships/hyperlink" Target="http://wiki.dpconline.org/" TargetMode="External"/><Relationship Id="rId5" Type="http://schemas.openxmlformats.org/officeDocument/2006/relationships/hyperlink" Target="http://bit.ly/spruce-outputs" TargetMode="External"/><Relationship Id="rId4" Type="http://schemas.openxmlformats.org/officeDocument/2006/relationships/hyperlink" Target="http://www.twitter.com/prwheatley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ibprw\Spruce\Images\med_risks_octopu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42205" y="1870951"/>
            <a:ext cx="5506293" cy="4975739"/>
          </a:xfrm>
          <a:prstGeom prst="rect">
            <a:avLst/>
          </a:prstGeom>
          <a:noFill/>
        </p:spPr>
      </p:pic>
      <p:sp>
        <p:nvSpPr>
          <p:cNvPr id="25602" name="Content Placeholder 2"/>
          <p:cNvSpPr>
            <a:spLocks noGrp="1"/>
          </p:cNvSpPr>
          <p:nvPr>
            <p:ph sz="half" idx="1"/>
          </p:nvPr>
        </p:nvSpPr>
        <p:spPr>
          <a:xfrm>
            <a:off x="433388" y="980728"/>
            <a:ext cx="8275637" cy="4787900"/>
          </a:xfrm>
        </p:spPr>
        <p:txBody>
          <a:bodyPr/>
          <a:lstStyle/>
          <a:p>
            <a:pPr algn="r" eaLnBrk="1" hangingPunct="1">
              <a:buNone/>
            </a:pPr>
            <a:r>
              <a:rPr lang="en-GB" sz="3200" b="1" dirty="0" smtClean="0">
                <a:solidFill>
                  <a:srgbClr val="009FDA"/>
                </a:solidFill>
              </a:rPr>
              <a:t>Supporting practical preservation work and making it sustainable with SPRUCE</a:t>
            </a:r>
            <a:endParaRPr lang="en-GB" sz="1100" b="1" dirty="0" smtClean="0">
              <a:solidFill>
                <a:srgbClr val="009FDA"/>
              </a:solidFill>
            </a:endParaRPr>
          </a:p>
          <a:p>
            <a:pPr eaLnBrk="1" hangingPunct="1">
              <a:buNone/>
            </a:pPr>
            <a:endParaRPr lang="en-GB" sz="1200" b="1" dirty="0" smtClean="0">
              <a:solidFill>
                <a:srgbClr val="009FDA"/>
              </a:solidFill>
            </a:endParaRPr>
          </a:p>
          <a:p>
            <a:pPr algn="r" eaLnBrk="1" hangingPunct="1">
              <a:buFont typeface="Arial" charset="0"/>
              <a:buNone/>
            </a:pPr>
            <a:r>
              <a:rPr lang="en-GB" sz="2000" b="1" dirty="0" smtClean="0"/>
              <a:t>Paul Wheatley </a:t>
            </a:r>
          </a:p>
          <a:p>
            <a:pPr algn="r" eaLnBrk="1" hangingPunct="1">
              <a:buFont typeface="Arial" charset="0"/>
              <a:buNone/>
            </a:pPr>
            <a:r>
              <a:rPr lang="en-GB" sz="2000" dirty="0" smtClean="0"/>
              <a:t>SPRUCE Project Manager</a:t>
            </a:r>
          </a:p>
          <a:p>
            <a:pPr algn="r" eaLnBrk="1" hangingPunct="1">
              <a:buFont typeface="Arial" charset="0"/>
              <a:buNone/>
            </a:pPr>
            <a:r>
              <a:rPr lang="en-GB" sz="2000" dirty="0" smtClean="0"/>
              <a:t>University of Leeds</a:t>
            </a:r>
          </a:p>
          <a:p>
            <a:pPr algn="r" eaLnBrk="1" hangingPunct="1">
              <a:buNone/>
            </a:pPr>
            <a:r>
              <a:rPr lang="en-GB" sz="2000" dirty="0" smtClean="0">
                <a:hlinkClick r:id="rId3"/>
              </a:rPr>
              <a:t>@</a:t>
            </a:r>
            <a:r>
              <a:rPr lang="en-GB" sz="2000" dirty="0" err="1" smtClean="0">
                <a:hlinkClick r:id="rId3"/>
              </a:rPr>
              <a:t>prwheatley</a:t>
            </a:r>
            <a:endParaRPr lang="en-GB" sz="2000" dirty="0" smtClean="0"/>
          </a:p>
        </p:txBody>
      </p:sp>
      <p:sp>
        <p:nvSpPr>
          <p:cNvPr id="4" name="Content Placeholder 2"/>
          <p:cNvSpPr>
            <a:spLocks noGrp="1"/>
          </p:cNvSpPr>
          <p:nvPr>
            <p:ph sz="half" idx="1"/>
          </p:nvPr>
        </p:nvSpPr>
        <p:spPr>
          <a:xfrm>
            <a:off x="433388" y="5877272"/>
            <a:ext cx="8275637" cy="792088"/>
          </a:xfrm>
        </p:spPr>
        <p:txBody>
          <a:bodyPr/>
          <a:lstStyle/>
          <a:p>
            <a:pPr algn="r" eaLnBrk="1" hangingPunct="1">
              <a:buNone/>
            </a:pPr>
            <a:r>
              <a:rPr lang="en-GB" sz="1800" dirty="0" smtClean="0"/>
              <a:t>These slides can be found here: </a:t>
            </a:r>
          </a:p>
          <a:p>
            <a:pPr algn="r" eaLnBrk="1" hangingPunct="1">
              <a:buNone/>
            </a:pPr>
            <a:r>
              <a:rPr lang="en-GB" sz="1800" dirty="0" smtClean="0">
                <a:hlinkClick r:id="rId4"/>
              </a:rPr>
              <a:t>http://bit.ly/spruce-outputs</a:t>
            </a:r>
            <a:endParaRPr lang="en-GB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116632"/>
            <a:ext cx="7668592" cy="576263"/>
          </a:xfrm>
        </p:spPr>
        <p:txBody>
          <a:bodyPr/>
          <a:lstStyle/>
          <a:p>
            <a:r>
              <a:rPr lang="en-GB" dirty="0" smtClean="0"/>
              <a:t>Some of the things I’m going to talk about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5600" y="1124744"/>
            <a:ext cx="8392864" cy="5544616"/>
          </a:xfrm>
        </p:spPr>
        <p:txBody>
          <a:bodyPr/>
          <a:lstStyle/>
          <a:p>
            <a:r>
              <a:rPr lang="en-GB" dirty="0" smtClean="0"/>
              <a:t>SPRUCE review:</a:t>
            </a:r>
          </a:p>
          <a:p>
            <a:pPr lvl="1"/>
            <a:r>
              <a:rPr lang="en-GB" dirty="0" smtClean="0"/>
              <a:t>Results</a:t>
            </a:r>
          </a:p>
          <a:p>
            <a:pPr lvl="1"/>
            <a:r>
              <a:rPr lang="en-GB" dirty="0" smtClean="0"/>
              <a:t>Approaches</a:t>
            </a:r>
          </a:p>
          <a:p>
            <a:pPr lvl="1"/>
            <a:r>
              <a:rPr lang="en-GB" dirty="0" smtClean="0"/>
              <a:t>Evaluation</a:t>
            </a:r>
          </a:p>
          <a:p>
            <a:r>
              <a:rPr lang="en-GB" dirty="0" smtClean="0"/>
              <a:t>Mashups and funding awards</a:t>
            </a:r>
          </a:p>
          <a:p>
            <a:r>
              <a:rPr lang="en-GB" dirty="0" smtClean="0"/>
              <a:t>Online collaboration</a:t>
            </a:r>
          </a:p>
          <a:p>
            <a:r>
              <a:rPr lang="en-GB" dirty="0" smtClean="0"/>
              <a:t>DP Business Case Toolkit</a:t>
            </a:r>
          </a:p>
        </p:txBody>
      </p:sp>
      <p:pic>
        <p:nvPicPr>
          <p:cNvPr id="4098" name="Picture 2" descr="C:\Users\libprw\Spruce\Images\Book sprint images\web\BitRot_web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7454" y="2119968"/>
            <a:ext cx="3531010" cy="3757304"/>
          </a:xfrm>
          <a:prstGeom prst="rect">
            <a:avLst/>
          </a:prstGeom>
          <a:noFill/>
        </p:spPr>
      </p:pic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433388" y="5877272"/>
            <a:ext cx="8275637" cy="792088"/>
          </a:xfrm>
        </p:spPr>
        <p:txBody>
          <a:bodyPr/>
          <a:lstStyle/>
          <a:p>
            <a:pPr algn="r" eaLnBrk="1" hangingPunct="1">
              <a:buNone/>
            </a:pPr>
            <a:r>
              <a:rPr lang="en-GB" sz="1800" dirty="0" smtClean="0"/>
              <a:t>These slides can be found here: </a:t>
            </a:r>
          </a:p>
          <a:p>
            <a:pPr algn="r" eaLnBrk="1" hangingPunct="1">
              <a:buNone/>
            </a:pPr>
            <a:r>
              <a:rPr lang="en-GB" sz="1800" dirty="0" smtClean="0">
                <a:hlinkClick r:id="rId3"/>
              </a:rPr>
              <a:t>http://bit.ly/spruce-outputs</a:t>
            </a:r>
            <a:endParaRPr lang="en-GB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116632"/>
            <a:ext cx="7812608" cy="576263"/>
          </a:xfrm>
        </p:spPr>
        <p:txBody>
          <a:bodyPr/>
          <a:lstStyle/>
          <a:p>
            <a:r>
              <a:rPr lang="en-GB" dirty="0" smtClean="0"/>
              <a:t>The default “about this project” slide...</a:t>
            </a:r>
            <a:endParaRPr lang="en-GB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355599" y="1124744"/>
            <a:ext cx="6808689" cy="434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177800" lvl="0" indent="-177800" eaLnBrk="0" hangingPunct="0">
              <a:spcBef>
                <a:spcPct val="20000"/>
              </a:spcBef>
              <a:buFont typeface="Arial" charset="0"/>
              <a:buChar char="•"/>
            </a:pPr>
            <a:r>
              <a:rPr kumimoji="0" lang="en-GB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SPRUCE:</a:t>
            </a:r>
            <a:r>
              <a:rPr kumimoji="0" lang="en-GB" sz="28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GB" sz="2800" b="1" dirty="0" smtClean="0"/>
              <a:t>S</a:t>
            </a:r>
            <a:r>
              <a:rPr lang="en-GB" sz="2800" dirty="0" smtClean="0"/>
              <a:t>ustainable </a:t>
            </a:r>
            <a:r>
              <a:rPr lang="en-GB" sz="2800" b="1" dirty="0" smtClean="0"/>
              <a:t>Pr</a:t>
            </a:r>
            <a:r>
              <a:rPr lang="en-GB" sz="2800" dirty="0" smtClean="0"/>
              <a:t>eservation </a:t>
            </a:r>
            <a:r>
              <a:rPr lang="en-GB" sz="2800" b="1" dirty="0" smtClean="0"/>
              <a:t>U</a:t>
            </a:r>
            <a:r>
              <a:rPr lang="en-GB" sz="2800" dirty="0" smtClean="0"/>
              <a:t>sing </a:t>
            </a:r>
            <a:r>
              <a:rPr lang="en-GB" sz="2800" b="1" dirty="0" smtClean="0"/>
              <a:t>C</a:t>
            </a:r>
            <a:r>
              <a:rPr lang="en-GB" sz="2800" dirty="0" smtClean="0"/>
              <a:t>ommunity </a:t>
            </a:r>
            <a:r>
              <a:rPr lang="en-GB" sz="2800" b="1" dirty="0" smtClean="0"/>
              <a:t>E</a:t>
            </a:r>
            <a:r>
              <a:rPr lang="en-GB" sz="2800" dirty="0" smtClean="0"/>
              <a:t>ngagement</a:t>
            </a:r>
            <a:endParaRPr kumimoji="0" lang="en-GB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77800" marR="0" lvl="0" indent="-1778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GB" sz="28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77800" marR="0" lvl="0" indent="-1778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GB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Funded by </a:t>
            </a:r>
            <a:r>
              <a:rPr kumimoji="0" lang="en-GB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Jisc</a:t>
            </a:r>
            <a:endParaRPr kumimoji="0" lang="en-GB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77800" marR="0" lvl="0" indent="-1778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GB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Ends November 2013</a:t>
            </a:r>
          </a:p>
          <a:p>
            <a:pPr marL="177800" marR="0" lvl="0" indent="-1778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GB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Aim: to </a:t>
            </a:r>
            <a:r>
              <a:rPr kumimoji="0" lang="en-GB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kick start</a:t>
            </a:r>
            <a:r>
              <a:rPr kumimoji="0" lang="en-GB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</a:t>
            </a:r>
            <a:r>
              <a:rPr kumimoji="0" lang="en-GB" sz="28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support</a:t>
            </a:r>
            <a:r>
              <a:rPr kumimoji="0" lang="en-GB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</a:t>
            </a:r>
            <a:r>
              <a:rPr kumimoji="0" lang="en-GB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sustain</a:t>
            </a:r>
            <a:r>
              <a:rPr kumimoji="0" lang="en-GB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digital preservation activity via a community approach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6444208" y="1393553"/>
            <a:ext cx="3031071" cy="4699743"/>
            <a:chOff x="6725505" y="1033513"/>
            <a:chExt cx="3031071" cy="4699743"/>
          </a:xfrm>
        </p:grpSpPr>
        <p:pic>
          <p:nvPicPr>
            <p:cNvPr id="6" name="Picture 5" descr="leedsuniversitylogo.png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16824" y="1033513"/>
              <a:ext cx="1641698" cy="600392"/>
            </a:xfrm>
            <a:prstGeom prst="rect">
              <a:avLst/>
            </a:prstGeom>
          </p:spPr>
        </p:pic>
        <p:pic>
          <p:nvPicPr>
            <p:cNvPr id="7" name="Picture 6" descr="dpc_logo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25505" y="4435422"/>
              <a:ext cx="2300537" cy="506118"/>
            </a:xfrm>
            <a:prstGeom prst="rect">
              <a:avLst/>
            </a:prstGeom>
          </p:spPr>
        </p:pic>
        <p:pic>
          <p:nvPicPr>
            <p:cNvPr id="8" name="Picture 7" descr="OPF_logo.png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62378" y="1743658"/>
              <a:ext cx="1296144" cy="648072"/>
            </a:xfrm>
            <a:prstGeom prst="rect">
              <a:avLst/>
            </a:prstGeom>
          </p:spPr>
        </p:pic>
        <p:pic>
          <p:nvPicPr>
            <p:cNvPr id="9" name="Picture 8" descr="jisc_logo_for_website.gif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628817" y="4876006"/>
              <a:ext cx="1905000" cy="857250"/>
            </a:xfrm>
            <a:prstGeom prst="rect">
              <a:avLst/>
            </a:prstGeom>
          </p:spPr>
        </p:pic>
        <p:pic>
          <p:nvPicPr>
            <p:cNvPr id="10" name="Picture 9" descr="untitled.bmp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234461" y="3579862"/>
              <a:ext cx="792088" cy="720080"/>
            </a:xfrm>
            <a:prstGeom prst="rect">
              <a:avLst/>
            </a:prstGeom>
          </p:spPr>
        </p:pic>
        <p:pic>
          <p:nvPicPr>
            <p:cNvPr id="11" name="Picture 10" descr="british_library.gif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851576" y="2545681"/>
              <a:ext cx="1905000" cy="857250"/>
            </a:xfrm>
            <a:prstGeom prst="rect">
              <a:avLst/>
            </a:prstGeom>
          </p:spPr>
        </p:pic>
      </p:grpSp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355599" y="6093296"/>
            <a:ext cx="8248849" cy="826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177800" marR="0" lvl="0" indent="-1778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GB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8"/>
              </a:rPr>
              <a:t>http://</a:t>
            </a:r>
            <a:r>
              <a:rPr kumimoji="0" lang="en-GB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8"/>
              </a:rPr>
              <a:t>wiki.opf-labs.org/display/SPR</a:t>
            </a:r>
            <a:endParaRPr kumimoji="0" lang="en-GB" sz="28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77800" marR="0" lvl="0" indent="-1778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GB" sz="28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ibprw\Spruce\Images\Book sprint images\web\analyse_web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93729" y="1052736"/>
            <a:ext cx="4314775" cy="3674616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116632"/>
            <a:ext cx="7956624" cy="576263"/>
          </a:xfrm>
        </p:spPr>
        <p:txBody>
          <a:bodyPr/>
          <a:lstStyle/>
          <a:p>
            <a:r>
              <a:rPr lang="en-GB" dirty="0" smtClean="0"/>
              <a:t>DP collaboration via face to face events: Mashups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5600" y="1124744"/>
            <a:ext cx="8392864" cy="5544616"/>
          </a:xfrm>
        </p:spPr>
        <p:txBody>
          <a:bodyPr/>
          <a:lstStyle/>
          <a:p>
            <a:r>
              <a:rPr lang="en-GB" dirty="0" smtClean="0"/>
              <a:t>3 SPRUCE </a:t>
            </a:r>
            <a:r>
              <a:rPr lang="en-GB" dirty="0" err="1" smtClean="0"/>
              <a:t>Mashups</a:t>
            </a:r>
            <a:endParaRPr lang="en-GB" dirty="0" smtClean="0"/>
          </a:p>
          <a:p>
            <a:pPr lvl="1"/>
            <a:r>
              <a:rPr lang="en-GB" dirty="0" smtClean="0"/>
              <a:t>3 day, agile workshops</a:t>
            </a:r>
          </a:p>
          <a:p>
            <a:pPr lvl="1"/>
            <a:r>
              <a:rPr lang="en-GB" dirty="0" smtClean="0"/>
              <a:t>Practitioners bring data</a:t>
            </a:r>
          </a:p>
          <a:p>
            <a:pPr lvl="1"/>
            <a:r>
              <a:rPr lang="en-GB" dirty="0" smtClean="0"/>
              <a:t>Developers work with them</a:t>
            </a:r>
          </a:p>
          <a:p>
            <a:pPr lvl="1"/>
            <a:r>
              <a:rPr lang="en-GB" dirty="0" smtClean="0"/>
              <a:t>Solve concrete DP challenges</a:t>
            </a:r>
          </a:p>
          <a:p>
            <a:pPr lvl="1"/>
            <a:r>
              <a:rPr lang="en-GB" dirty="0" smtClean="0"/>
              <a:t>Business case exercises</a:t>
            </a:r>
          </a:p>
          <a:p>
            <a:r>
              <a:rPr lang="en-GB" dirty="0" smtClean="0"/>
              <a:t>Characterisation Hackathon</a:t>
            </a:r>
          </a:p>
          <a:p>
            <a:pPr lvl="1"/>
            <a:r>
              <a:rPr lang="en-GB" dirty="0" smtClean="0"/>
              <a:t>Representatives from:</a:t>
            </a:r>
          </a:p>
          <a:p>
            <a:pPr lvl="1"/>
            <a:r>
              <a:rPr lang="en-GB" dirty="0" smtClean="0"/>
              <a:t>JHOVE, JHOVE2, DROID, FIDO, C3PO and FITS</a:t>
            </a:r>
          </a:p>
          <a:p>
            <a:pPr lvl="1"/>
            <a:r>
              <a:rPr lang="en-GB" dirty="0" smtClean="0"/>
              <a:t>Tika-&gt;FITS+C3PO, FF magic, PDF risk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More on </a:t>
            </a:r>
            <a:r>
              <a:rPr lang="en-GB" dirty="0" err="1" smtClean="0"/>
              <a:t>mashups</a:t>
            </a:r>
            <a:r>
              <a:rPr lang="en-GB" dirty="0" smtClean="0"/>
              <a:t>: </a:t>
            </a:r>
            <a:r>
              <a:rPr lang="en-GB" dirty="0" smtClean="0">
                <a:hlinkClick r:id="rId3"/>
              </a:rPr>
              <a:t>http://bit.ly/spruce-mashup</a:t>
            </a: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libprw\Spruce\Images\Book sprint images\web\CaseStudies_web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03069" y="4760961"/>
            <a:ext cx="2505435" cy="2196431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116632"/>
            <a:ext cx="7956624" cy="576263"/>
          </a:xfrm>
        </p:spPr>
        <p:txBody>
          <a:bodyPr/>
          <a:lstStyle/>
          <a:p>
            <a:r>
              <a:rPr lang="en-GB" dirty="0" smtClean="0"/>
              <a:t>SPRUCE Awards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5600" y="1124744"/>
            <a:ext cx="8392864" cy="5544616"/>
          </a:xfrm>
        </p:spPr>
        <p:txBody>
          <a:bodyPr/>
          <a:lstStyle/>
          <a:p>
            <a:r>
              <a:rPr lang="en-GB" dirty="0" smtClean="0"/>
              <a:t>Follow up funding awards</a:t>
            </a:r>
          </a:p>
          <a:p>
            <a:pPr lvl="1"/>
            <a:r>
              <a:rPr lang="en-GB" dirty="0" smtClean="0"/>
              <a:t>£60k distributed in £5k awards</a:t>
            </a:r>
          </a:p>
          <a:p>
            <a:pPr lvl="1"/>
            <a:r>
              <a:rPr lang="en-GB" dirty="0" smtClean="0"/>
              <a:t>Short projects building on preservation or business case work from </a:t>
            </a:r>
            <a:r>
              <a:rPr lang="en-GB" dirty="0" err="1" smtClean="0"/>
              <a:t>mashups</a:t>
            </a:r>
            <a:r>
              <a:rPr lang="en-GB" dirty="0" smtClean="0"/>
              <a:t> (eligible to event attendees only)</a:t>
            </a:r>
          </a:p>
          <a:p>
            <a:pPr lvl="1"/>
            <a:r>
              <a:rPr lang="en-GB" dirty="0" smtClean="0"/>
              <a:t>Final five projects due for completion in November</a:t>
            </a:r>
          </a:p>
          <a:p>
            <a:r>
              <a:rPr lang="en-GB" dirty="0" smtClean="0"/>
              <a:t>Project themes:</a:t>
            </a:r>
          </a:p>
          <a:p>
            <a:pPr lvl="1"/>
            <a:r>
              <a:rPr lang="en-GB" dirty="0" smtClean="0"/>
              <a:t>User led preservation tool enhancement</a:t>
            </a:r>
          </a:p>
          <a:p>
            <a:pPr lvl="1"/>
            <a:r>
              <a:rPr lang="en-GB" dirty="0" smtClean="0"/>
              <a:t>Digital preservation kick starts</a:t>
            </a:r>
          </a:p>
          <a:p>
            <a:pPr lvl="1"/>
            <a:r>
              <a:rPr lang="en-GB" dirty="0" smtClean="0"/>
              <a:t>Audits and business cases for further funding</a:t>
            </a:r>
          </a:p>
          <a:p>
            <a:pPr lvl="1"/>
            <a:r>
              <a:rPr lang="en-GB" dirty="0" smtClean="0"/>
              <a:t>Media imaging and data stabilisation</a:t>
            </a:r>
          </a:p>
          <a:p>
            <a:pPr lvl="1"/>
            <a:r>
              <a:rPr lang="en-GB" dirty="0" smtClean="0">
                <a:hlinkClick r:id="rId3"/>
              </a:rPr>
              <a:t>http://bit.ly/spruce-awards</a:t>
            </a: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116632"/>
            <a:ext cx="7956624" cy="576263"/>
          </a:xfrm>
        </p:spPr>
        <p:txBody>
          <a:bodyPr/>
          <a:lstStyle/>
          <a:p>
            <a:r>
              <a:rPr lang="en-GB" dirty="0" smtClean="0"/>
              <a:t>Mashup evaluation</a:t>
            </a:r>
            <a:endParaRPr lang="en-GB" dirty="0"/>
          </a:p>
        </p:txBody>
      </p:sp>
      <p:pic>
        <p:nvPicPr>
          <p:cNvPr id="2052" name="Picture 4" descr="C:\Users\libprw\Spruce\Images\Book sprint images\web\format_c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3789040"/>
            <a:ext cx="850123" cy="850123"/>
          </a:xfrm>
          <a:prstGeom prst="rect">
            <a:avLst/>
          </a:prstGeom>
          <a:noFill/>
        </p:spPr>
      </p:pic>
      <p:pic>
        <p:nvPicPr>
          <p:cNvPr id="2053" name="Picture 5" descr="C:\Users\libprw\Spruce\Images\Book sprint images\web\format_floppydis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2564904"/>
            <a:ext cx="1338262" cy="1363046"/>
          </a:xfrm>
          <a:prstGeom prst="rect">
            <a:avLst/>
          </a:prstGeom>
          <a:noFill/>
        </p:spPr>
      </p:pic>
      <p:pic>
        <p:nvPicPr>
          <p:cNvPr id="2054" name="Picture 6" descr="C:\Users\libprw\Spruce\Images\Book sprint images\web\format_usbstick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3212976"/>
            <a:ext cx="1398042" cy="904189"/>
          </a:xfrm>
          <a:prstGeom prst="rect">
            <a:avLst/>
          </a:prstGeom>
          <a:noFill/>
        </p:spPr>
      </p:pic>
      <p:pic>
        <p:nvPicPr>
          <p:cNvPr id="2050" name="Picture 2" descr="C:\Users\libprw\Spruce\Images\Book sprint images\web\format_cassette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33778" y="2348880"/>
            <a:ext cx="2046734" cy="2046734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5600" y="1124744"/>
            <a:ext cx="8536880" cy="5544616"/>
          </a:xfrm>
        </p:spPr>
        <p:txBody>
          <a:bodyPr/>
          <a:lstStyle/>
          <a:p>
            <a:r>
              <a:rPr lang="en-GB" dirty="0" smtClean="0"/>
              <a:t>Key successes</a:t>
            </a:r>
          </a:p>
          <a:p>
            <a:pPr lvl="1"/>
            <a:r>
              <a:rPr lang="en-GB" dirty="0" smtClean="0"/>
              <a:t>Tackled 90+ digital preservation challenges</a:t>
            </a:r>
          </a:p>
          <a:p>
            <a:pPr lvl="1"/>
            <a:r>
              <a:rPr lang="en-GB" dirty="0" smtClean="0"/>
              <a:t>Got techies talking effectively with non-techies</a:t>
            </a:r>
          </a:p>
          <a:p>
            <a:pPr lvl="1"/>
            <a:r>
              <a:rPr lang="en-GB" dirty="0" smtClean="0"/>
              <a:t>Advanced understanding for experts</a:t>
            </a:r>
          </a:p>
          <a:p>
            <a:pPr lvl="1"/>
            <a:r>
              <a:rPr lang="en-GB" dirty="0" smtClean="0"/>
              <a:t>Got </a:t>
            </a:r>
            <a:r>
              <a:rPr lang="en-GB" dirty="0" err="1" smtClean="0"/>
              <a:t>newbies</a:t>
            </a:r>
            <a:r>
              <a:rPr lang="en-GB" dirty="0" smtClean="0"/>
              <a:t> up and running</a:t>
            </a:r>
          </a:p>
          <a:p>
            <a:pPr lvl="1"/>
            <a:r>
              <a:rPr lang="en-GB" dirty="0" smtClean="0"/>
              <a:t>Staff development</a:t>
            </a:r>
          </a:p>
          <a:p>
            <a:r>
              <a:rPr lang="en-GB" dirty="0" smtClean="0"/>
              <a:t>Lasting impact?</a:t>
            </a:r>
          </a:p>
          <a:p>
            <a:pPr lvl="1"/>
            <a:r>
              <a:rPr lang="en-GB" dirty="0" smtClean="0"/>
              <a:t>Changed attitudes</a:t>
            </a:r>
          </a:p>
          <a:p>
            <a:pPr lvl="1"/>
            <a:r>
              <a:rPr lang="en-GB" dirty="0" smtClean="0">
                <a:hlinkClick r:id="rId6"/>
              </a:rPr>
              <a:t>Better ways of working</a:t>
            </a:r>
            <a:r>
              <a:rPr lang="en-GB" dirty="0" smtClean="0"/>
              <a:t>: learning by doing, agile, tool re-use</a:t>
            </a:r>
          </a:p>
          <a:p>
            <a:pPr lvl="1"/>
            <a:r>
              <a:rPr lang="en-GB" dirty="0" smtClean="0">
                <a:hlinkClick r:id="rId7"/>
              </a:rPr>
              <a:t>Captured and shared the results</a:t>
            </a:r>
            <a:r>
              <a:rPr lang="en-GB" dirty="0" smtClean="0"/>
              <a:t>: good, bad, and the data</a:t>
            </a:r>
          </a:p>
          <a:p>
            <a:r>
              <a:rPr lang="en-GB" dirty="0" smtClean="0"/>
              <a:t>But...have we sustained the community</a:t>
            </a:r>
          </a:p>
          <a:p>
            <a:pPr>
              <a:buNone/>
            </a:pPr>
            <a:r>
              <a:rPr lang="en-GB" dirty="0" smtClean="0"/>
              <a:t>   beyond the events?</a:t>
            </a:r>
          </a:p>
          <a:p>
            <a:pPr lvl="1"/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pPr lvl="1"/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libprw\Spruce\Images\Book sprint images\web\ArchiveData_saf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8618" y="2502799"/>
            <a:ext cx="3189821" cy="1934313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116632"/>
            <a:ext cx="7668592" cy="576263"/>
          </a:xfrm>
        </p:spPr>
        <p:txBody>
          <a:bodyPr/>
          <a:lstStyle/>
          <a:p>
            <a:r>
              <a:rPr lang="en-GB" dirty="0" smtClean="0"/>
              <a:t>Online Approaches to Collaboration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5600" y="1124744"/>
            <a:ext cx="8392864" cy="5544616"/>
          </a:xfrm>
        </p:spPr>
        <p:txBody>
          <a:bodyPr/>
          <a:lstStyle/>
          <a:p>
            <a:r>
              <a:rPr lang="en-GB" dirty="0" smtClean="0"/>
              <a:t>Three key aims:</a:t>
            </a:r>
          </a:p>
          <a:p>
            <a:pPr lvl="1"/>
            <a:r>
              <a:rPr lang="en-GB" dirty="0" smtClean="0"/>
              <a:t>Develop the community – get people working together more effectively and increase awareness of others skills and others work that can be exploited</a:t>
            </a:r>
          </a:p>
          <a:p>
            <a:pPr lvl="1"/>
            <a:r>
              <a:rPr lang="en-GB" dirty="0" smtClean="0"/>
              <a:t>Develop some shared DP resources</a:t>
            </a:r>
          </a:p>
          <a:p>
            <a:pPr lvl="1"/>
            <a:r>
              <a:rPr lang="en-GB" dirty="0" smtClean="0"/>
              <a:t>Tackle some key “collaboration fails”</a:t>
            </a:r>
          </a:p>
          <a:p>
            <a:r>
              <a:rPr lang="en-GB" dirty="0" smtClean="0"/>
              <a:t>Experimental...</a:t>
            </a:r>
          </a:p>
          <a:p>
            <a:pPr lvl="1"/>
            <a:r>
              <a:rPr lang="en-GB" dirty="0" smtClean="0"/>
              <a:t>Explore and learn the lessons</a:t>
            </a:r>
          </a:p>
          <a:p>
            <a:r>
              <a:rPr lang="en-GB" dirty="0" smtClean="0"/>
              <a:t>All are collaborations in themselves, not “SPRUCE” initiatives</a:t>
            </a:r>
          </a:p>
          <a:p>
            <a:r>
              <a:rPr lang="en-GB" dirty="0" smtClean="0">
                <a:hlinkClick r:id="rId3"/>
              </a:rPr>
              <a:t>http://bit.ly/spr-collaborate</a:t>
            </a: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Atlas of Digital Damages</a:t>
            </a:r>
            <a:endParaRPr lang="en-GB" dirty="0"/>
          </a:p>
        </p:txBody>
      </p:sp>
      <p:pic>
        <p:nvPicPr>
          <p:cNvPr id="1026" name="Picture 2" descr="C:\Users\libprw\Spruce\Images\ipres2013\atla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1801" y="1200447"/>
            <a:ext cx="5645325" cy="5396905"/>
          </a:xfrm>
          <a:prstGeom prst="rect">
            <a:avLst/>
          </a:prstGeom>
          <a:noFill/>
        </p:spPr>
      </p:pic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6228184" y="2276872"/>
            <a:ext cx="2704232" cy="1944216"/>
          </a:xfrm>
        </p:spPr>
        <p:txBody>
          <a:bodyPr/>
          <a:lstStyle/>
          <a:p>
            <a:r>
              <a:rPr lang="en-GB" dirty="0" smtClean="0">
                <a:hlinkClick r:id="rId3"/>
              </a:rPr>
              <a:t>Atlas </a:t>
            </a:r>
            <a:r>
              <a:rPr lang="en-GB" dirty="0" err="1" smtClean="0">
                <a:hlinkClick r:id="rId3"/>
              </a:rPr>
              <a:t>Flickr</a:t>
            </a:r>
            <a:r>
              <a:rPr lang="en-GB" dirty="0" smtClean="0">
                <a:hlinkClick r:id="rId3"/>
              </a:rPr>
              <a:t> group</a:t>
            </a:r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Also see </a:t>
            </a:r>
            <a:r>
              <a:rPr lang="en-GB" dirty="0" smtClean="0">
                <a:hlinkClick r:id="rId4"/>
              </a:rPr>
              <a:t>Barbara </a:t>
            </a:r>
            <a:r>
              <a:rPr lang="en-GB" dirty="0" err="1" smtClean="0">
                <a:hlinkClick r:id="rId4"/>
              </a:rPr>
              <a:t>Sierman’s</a:t>
            </a:r>
            <a:r>
              <a:rPr lang="en-GB" dirty="0" smtClean="0">
                <a:hlinkClick r:id="rId4"/>
              </a:rPr>
              <a:t> site</a:t>
            </a:r>
            <a:endParaRPr lang="en-GB" dirty="0" smtClean="0"/>
          </a:p>
          <a:p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DP Question and Answer site</a:t>
            </a:r>
            <a:endParaRPr lang="en-GB" dirty="0"/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7790328" y="3212976"/>
            <a:ext cx="1246168" cy="3384376"/>
          </a:xfrm>
        </p:spPr>
        <p:txBody>
          <a:bodyPr/>
          <a:lstStyle/>
          <a:p>
            <a:r>
              <a:rPr lang="en-GB" sz="2000" dirty="0" smtClean="0"/>
              <a:t>Now </a:t>
            </a:r>
            <a:r>
              <a:rPr lang="en-GB" sz="2000" dirty="0" smtClean="0">
                <a:hlinkClick r:id="rId2"/>
              </a:rPr>
              <a:t>resides in </a:t>
            </a:r>
            <a:r>
              <a:rPr lang="en-GB" sz="2000" dirty="0" smtClean="0">
                <a:hlinkClick r:id="rId2"/>
              </a:rPr>
              <a:t>the Internet Archive</a:t>
            </a:r>
            <a:endParaRPr lang="en-GB" sz="2000" dirty="0" smtClean="0"/>
          </a:p>
        </p:txBody>
      </p:sp>
      <p:pic>
        <p:nvPicPr>
          <p:cNvPr id="2050" name="Picture 2" descr="C:\Users\libprw\Spruce\Images\ipres2013\stac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3" y="980728"/>
            <a:ext cx="7578745" cy="56886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RI and File Format Initiatives </a:t>
            </a:r>
            <a:endParaRPr lang="en-GB" dirty="0"/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6156176" y="1772816"/>
            <a:ext cx="2704232" cy="4104456"/>
          </a:xfrm>
        </p:spPr>
        <p:txBody>
          <a:bodyPr/>
          <a:lstStyle/>
          <a:p>
            <a:r>
              <a:rPr lang="en-GB" dirty="0" smtClean="0">
                <a:hlinkClick r:id="rId2"/>
              </a:rPr>
              <a:t>cRIsp</a:t>
            </a:r>
            <a:r>
              <a:rPr lang="en-GB" dirty="0" smtClean="0"/>
              <a:t>: Crowd sourced Representation Information for Supporting Preservation</a:t>
            </a:r>
          </a:p>
          <a:p>
            <a:r>
              <a:rPr lang="en-GB" dirty="0" smtClean="0">
                <a:hlinkClick r:id="rId3"/>
              </a:rPr>
              <a:t>Just Solve</a:t>
            </a:r>
            <a:endParaRPr lang="en-GB" dirty="0" smtClean="0"/>
          </a:p>
          <a:p>
            <a:r>
              <a:rPr lang="en-GB" dirty="0" smtClean="0">
                <a:hlinkClick r:id="rId4"/>
              </a:rPr>
              <a:t>OPF File Format risks</a:t>
            </a:r>
            <a:endParaRPr lang="en-GB" dirty="0" smtClean="0"/>
          </a:p>
          <a:p>
            <a:endParaRPr lang="en-GB" dirty="0" smtClean="0"/>
          </a:p>
        </p:txBody>
      </p:sp>
      <p:pic>
        <p:nvPicPr>
          <p:cNvPr id="3074" name="Picture 2" descr="C:\Users\libprw\Spruce\Images\cRIsp Logo large.png">
            <a:hlinkClick r:id="rId2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369412" y="1484784"/>
            <a:ext cx="6778278" cy="45209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OPF Format Corpus</a:t>
            </a:r>
            <a:endParaRPr lang="en-GB" dirty="0"/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6732240" y="2348880"/>
            <a:ext cx="2200175" cy="3024336"/>
          </a:xfrm>
        </p:spPr>
        <p:txBody>
          <a:bodyPr/>
          <a:lstStyle/>
          <a:p>
            <a:r>
              <a:rPr lang="en-GB" dirty="0" smtClean="0"/>
              <a:t>OPF </a:t>
            </a:r>
            <a:r>
              <a:rPr lang="en-GB" dirty="0" smtClean="0">
                <a:hlinkClick r:id="rId2"/>
              </a:rPr>
              <a:t>Format Corpus</a:t>
            </a:r>
            <a:endParaRPr lang="en-GB" dirty="0" smtClean="0"/>
          </a:p>
          <a:p>
            <a:pPr>
              <a:buNone/>
            </a:pPr>
            <a:endParaRPr lang="en-GB" dirty="0" smtClean="0"/>
          </a:p>
        </p:txBody>
      </p:sp>
      <p:pic>
        <p:nvPicPr>
          <p:cNvPr id="6146" name="Picture 2" descr="C:\Users\libprw\Spruce\Images\ipres2013\formatcorpu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9089" y="1052735"/>
            <a:ext cx="5471063" cy="56341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116632"/>
            <a:ext cx="7956623" cy="576263"/>
          </a:xfrm>
        </p:spPr>
        <p:txBody>
          <a:bodyPr/>
          <a:lstStyle/>
          <a:p>
            <a:r>
              <a:rPr lang="en-GB" dirty="0" smtClean="0"/>
              <a:t>#</a:t>
            </a:r>
            <a:r>
              <a:rPr lang="en-GB" dirty="0" err="1" smtClean="0"/>
              <a:t>fileidhack</a:t>
            </a:r>
            <a:r>
              <a:rPr lang="en-GB" dirty="0" smtClean="0"/>
              <a:t>: 24 hour file format id </a:t>
            </a:r>
            <a:r>
              <a:rPr lang="en-GB" dirty="0" err="1" smtClean="0"/>
              <a:t>hackathon</a:t>
            </a:r>
            <a:endParaRPr lang="en-GB" dirty="0"/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6732240" y="3068960"/>
            <a:ext cx="2200175" cy="1944216"/>
          </a:xfrm>
        </p:spPr>
        <p:txBody>
          <a:bodyPr/>
          <a:lstStyle/>
          <a:p>
            <a:r>
              <a:rPr lang="en-GB" dirty="0" smtClean="0">
                <a:hlinkClick r:id="rId2"/>
              </a:rPr>
              <a:t>#</a:t>
            </a:r>
            <a:r>
              <a:rPr lang="en-GB" dirty="0" err="1" smtClean="0">
                <a:hlinkClick r:id="rId2"/>
              </a:rPr>
              <a:t>fileidhack</a:t>
            </a:r>
            <a:r>
              <a:rPr lang="en-GB" dirty="0" smtClean="0">
                <a:hlinkClick r:id="rId2"/>
              </a:rPr>
              <a:t> </a:t>
            </a:r>
            <a:r>
              <a:rPr lang="en-GB" dirty="0" smtClean="0"/>
              <a:t>24 hour file id </a:t>
            </a:r>
            <a:r>
              <a:rPr lang="en-GB" dirty="0" err="1" smtClean="0"/>
              <a:t>hackathon</a:t>
            </a:r>
            <a:endParaRPr lang="en-GB" dirty="0" smtClean="0"/>
          </a:p>
          <a:p>
            <a:endParaRPr lang="en-GB" dirty="0" smtClean="0"/>
          </a:p>
        </p:txBody>
      </p:sp>
      <p:pic>
        <p:nvPicPr>
          <p:cNvPr id="4098" name="Picture 2" descr="C:\Users\libprw\Spruce\Images\ipres2013\fileidhac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479236"/>
            <a:ext cx="6408712" cy="46140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COPTR</a:t>
            </a:r>
            <a:endParaRPr lang="en-GB" dirty="0"/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6732240" y="2348880"/>
            <a:ext cx="2200175" cy="1944216"/>
          </a:xfrm>
        </p:spPr>
        <p:txBody>
          <a:bodyPr/>
          <a:lstStyle/>
          <a:p>
            <a:r>
              <a:rPr lang="en-GB" dirty="0" smtClean="0">
                <a:hlinkClick r:id="rId2"/>
              </a:rPr>
              <a:t>COPTR</a:t>
            </a:r>
            <a:r>
              <a:rPr lang="en-GB" dirty="0" smtClean="0"/>
              <a:t>: Community Owned digital Preservation Tool Registry</a:t>
            </a:r>
          </a:p>
        </p:txBody>
      </p:sp>
      <p:pic>
        <p:nvPicPr>
          <p:cNvPr id="5122" name="Picture 2" descr="C:\Users\libprw\Spruce\Images\coptr\rect312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492896"/>
            <a:ext cx="6156423" cy="26682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libprw\Spruce\Images\Book sprint images\web\ArchiveData_PickleJar_web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836712"/>
            <a:ext cx="3120420" cy="4891259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116632"/>
            <a:ext cx="7668592" cy="576263"/>
          </a:xfrm>
        </p:spPr>
        <p:txBody>
          <a:bodyPr/>
          <a:lstStyle/>
          <a:p>
            <a:r>
              <a:rPr lang="en-GB" dirty="0" smtClean="0"/>
              <a:t>Evaluation and Lessons Learned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5600" y="1124744"/>
            <a:ext cx="6160616" cy="5544616"/>
          </a:xfrm>
        </p:spPr>
        <p:txBody>
          <a:bodyPr/>
          <a:lstStyle/>
          <a:p>
            <a:r>
              <a:rPr lang="en-GB" dirty="0" smtClean="0"/>
              <a:t>Successes often due to enthusiastic individuals</a:t>
            </a:r>
          </a:p>
          <a:p>
            <a:r>
              <a:rPr lang="en-GB" dirty="0" smtClean="0"/>
              <a:t>Little formal institutional support</a:t>
            </a:r>
          </a:p>
          <a:p>
            <a:pPr lvl="1"/>
            <a:r>
              <a:rPr lang="en-GB" dirty="0" smtClean="0"/>
              <a:t>Reluctance to contribute effort beyond institution’s URL</a:t>
            </a:r>
          </a:p>
          <a:p>
            <a:r>
              <a:rPr lang="en-GB" dirty="0" smtClean="0"/>
              <a:t>Community: more talk than action?</a:t>
            </a:r>
          </a:p>
          <a:p>
            <a:pPr lvl="1"/>
            <a:r>
              <a:rPr lang="en-GB" dirty="0" smtClean="0"/>
              <a:t>Only a quarter of committers actually visited DP Stack</a:t>
            </a:r>
          </a:p>
          <a:p>
            <a:r>
              <a:rPr lang="en-GB" dirty="0" smtClean="0"/>
              <a:t>Re-using existing technology: collaboration with a minimum of effort</a:t>
            </a:r>
          </a:p>
          <a:p>
            <a:pPr lvl="1"/>
            <a:r>
              <a:rPr lang="en-GB" dirty="0" err="1" smtClean="0"/>
              <a:t>Flickr</a:t>
            </a:r>
            <a:r>
              <a:rPr lang="en-GB" dirty="0" smtClean="0"/>
              <a:t>, </a:t>
            </a:r>
            <a:r>
              <a:rPr lang="en-GB" dirty="0" err="1" smtClean="0"/>
              <a:t>Github</a:t>
            </a:r>
            <a:r>
              <a:rPr lang="en-GB" dirty="0" smtClean="0"/>
              <a:t>, </a:t>
            </a:r>
            <a:r>
              <a:rPr lang="en-GB" dirty="0" err="1" smtClean="0"/>
              <a:t>Justsolve</a:t>
            </a:r>
            <a:endParaRPr lang="en-GB" dirty="0" smtClean="0"/>
          </a:p>
          <a:p>
            <a:r>
              <a:rPr lang="en-GB" dirty="0" smtClean="0"/>
              <a:t>Twitter conversations critical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libprw\Spruce\Images\Book sprint images\web\DamagedData_mac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89178" y="3864808"/>
            <a:ext cx="3563342" cy="32366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116632"/>
            <a:ext cx="7668592" cy="576263"/>
          </a:xfrm>
        </p:spPr>
        <p:txBody>
          <a:bodyPr/>
          <a:lstStyle/>
          <a:p>
            <a:r>
              <a:rPr lang="en-GB" dirty="0" smtClean="0"/>
              <a:t>Conclusions? *My* thoughts...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5600" y="1124744"/>
            <a:ext cx="8536880" cy="5544616"/>
          </a:xfrm>
        </p:spPr>
        <p:txBody>
          <a:bodyPr/>
          <a:lstStyle/>
          <a:p>
            <a:r>
              <a:rPr lang="en-GB" dirty="0" smtClean="0"/>
              <a:t>Persevere</a:t>
            </a:r>
          </a:p>
          <a:p>
            <a:r>
              <a:rPr lang="en-GB" dirty="0" smtClean="0"/>
              <a:t>Change mindsets</a:t>
            </a:r>
          </a:p>
          <a:p>
            <a:r>
              <a:rPr lang="en-GB" dirty="0" smtClean="0"/>
              <a:t>Demonstrate value of successes</a:t>
            </a:r>
          </a:p>
          <a:p>
            <a:r>
              <a:rPr lang="en-GB" dirty="0" smtClean="0"/>
              <a:t>Encourage those little contributions</a:t>
            </a:r>
          </a:p>
          <a:p>
            <a:r>
              <a:rPr lang="en-GB" dirty="0" smtClean="0"/>
              <a:t>DPC and OPF (and others) have taken some inspiration from SPRUCE approach</a:t>
            </a:r>
          </a:p>
          <a:p>
            <a:r>
              <a:rPr lang="en-GB" dirty="0" smtClean="0"/>
              <a:t>Online collaborative events</a:t>
            </a:r>
          </a:p>
          <a:p>
            <a:r>
              <a:rPr lang="en-GB" dirty="0" smtClean="0"/>
              <a:t>Review format/RI registry initiatives</a:t>
            </a:r>
          </a:p>
          <a:p>
            <a:r>
              <a:rPr lang="en-GB" dirty="0" smtClean="0"/>
              <a:t>Community “manager” role</a:t>
            </a:r>
          </a:p>
          <a:p>
            <a:r>
              <a:rPr lang="en-GB" dirty="0" smtClean="0"/>
              <a:t>What role will </a:t>
            </a:r>
            <a:r>
              <a:rPr lang="en-GB" dirty="0" smtClean="0">
                <a:hlinkClick r:id="rId3"/>
              </a:rPr>
              <a:t>ANADP(2)</a:t>
            </a:r>
            <a:r>
              <a:rPr lang="en-GB" dirty="0" smtClean="0"/>
              <a:t> play?</a:t>
            </a:r>
          </a:p>
          <a:p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116632"/>
            <a:ext cx="7308551" cy="576263"/>
          </a:xfrm>
        </p:spPr>
        <p:txBody>
          <a:bodyPr/>
          <a:lstStyle/>
          <a:p>
            <a:r>
              <a:rPr lang="en-GB" dirty="0" smtClean="0"/>
              <a:t>Digital Preservation Business Case Toolkit </a:t>
            </a:r>
            <a:endParaRPr lang="en-GB" dirty="0"/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5004048" y="1772816"/>
            <a:ext cx="4139952" cy="4104456"/>
          </a:xfrm>
        </p:spPr>
        <p:txBody>
          <a:bodyPr/>
          <a:lstStyle/>
          <a:p>
            <a:r>
              <a:rPr lang="en-GB" dirty="0" smtClean="0"/>
              <a:t>Encourage new DP activity</a:t>
            </a:r>
          </a:p>
          <a:p>
            <a:r>
              <a:rPr lang="en-GB" dirty="0" smtClean="0"/>
              <a:t>Help sustain existing DP activity</a:t>
            </a:r>
          </a:p>
          <a:p>
            <a:r>
              <a:rPr lang="en-GB" dirty="0" smtClean="0">
                <a:hlinkClick r:id="rId2"/>
              </a:rPr>
              <a:t>http://wiki.dpconline.org</a:t>
            </a:r>
            <a:endParaRPr lang="en-GB" dirty="0" smtClean="0"/>
          </a:p>
        </p:txBody>
      </p:sp>
      <p:pic>
        <p:nvPicPr>
          <p:cNvPr id="7170" name="Picture 2" descr="C:\Users\libprw\Spruce\Images\Book sprint images\web\cover_web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0149" y="1052736"/>
            <a:ext cx="3983859" cy="55331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116632"/>
            <a:ext cx="7308551" cy="576263"/>
          </a:xfrm>
        </p:spPr>
        <p:txBody>
          <a:bodyPr/>
          <a:lstStyle/>
          <a:p>
            <a:r>
              <a:rPr lang="en-GB" dirty="0" smtClean="0"/>
              <a:t>Making the case to fund digital preservation</a:t>
            </a:r>
            <a:endParaRPr lang="en-GB" dirty="0"/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5292080" y="1772816"/>
            <a:ext cx="3568328" cy="4104456"/>
          </a:xfrm>
        </p:spPr>
        <p:txBody>
          <a:bodyPr/>
          <a:lstStyle/>
          <a:p>
            <a:r>
              <a:rPr lang="en-GB" dirty="0" smtClean="0"/>
              <a:t>No simple formula</a:t>
            </a:r>
          </a:p>
          <a:p>
            <a:r>
              <a:rPr lang="en-GB" dirty="0" smtClean="0"/>
              <a:t>Multiple approaches</a:t>
            </a:r>
          </a:p>
          <a:p>
            <a:pPr lvl="1"/>
            <a:r>
              <a:rPr lang="en-GB" dirty="0" smtClean="0"/>
              <a:t>Step by step guide</a:t>
            </a:r>
          </a:p>
          <a:p>
            <a:pPr lvl="1"/>
            <a:r>
              <a:rPr lang="en-GB" dirty="0" smtClean="0"/>
              <a:t>Case template</a:t>
            </a:r>
          </a:p>
          <a:p>
            <a:pPr lvl="1"/>
            <a:r>
              <a:rPr lang="en-GB" dirty="0" smtClean="0"/>
              <a:t>FAQ</a:t>
            </a:r>
          </a:p>
          <a:p>
            <a:r>
              <a:rPr lang="en-GB" dirty="0" smtClean="0"/>
              <a:t>Case studies and real business cases</a:t>
            </a:r>
          </a:p>
          <a:p>
            <a:r>
              <a:rPr lang="en-GB" dirty="0" smtClean="0"/>
              <a:t>Trial in 2 further case studies</a:t>
            </a:r>
          </a:p>
          <a:p>
            <a:endParaRPr lang="en-GB" dirty="0" smtClean="0"/>
          </a:p>
        </p:txBody>
      </p:sp>
      <p:pic>
        <p:nvPicPr>
          <p:cNvPr id="8194" name="Picture 2" descr="C:\Users\libprw\Spruce\Images\ipres2013\DPBC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53619"/>
            <a:ext cx="4896544" cy="57030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116632"/>
            <a:ext cx="7308551" cy="576263"/>
          </a:xfrm>
        </p:spPr>
        <p:txBody>
          <a:bodyPr/>
          <a:lstStyle/>
          <a:p>
            <a:r>
              <a:rPr lang="en-GB" dirty="0" smtClean="0"/>
              <a:t>Book sprint</a:t>
            </a:r>
            <a:endParaRPr lang="en-GB" dirty="0"/>
          </a:p>
        </p:txBody>
      </p:sp>
      <p:pic>
        <p:nvPicPr>
          <p:cNvPr id="1031" name="Picture 7" descr="C:\Users\libprw\Spruce\Images\Book sprint images\web\hackatho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13145" y="993508"/>
            <a:ext cx="2542832" cy="3021081"/>
          </a:xfrm>
          <a:prstGeom prst="rect">
            <a:avLst/>
          </a:prstGeom>
          <a:noFill/>
        </p:spPr>
      </p:pic>
      <p:pic>
        <p:nvPicPr>
          <p:cNvPr id="1027" name="Picture 3" descr="C:\Users\libprw\Spruce\Images\book sprint\preped\sketc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3964584"/>
            <a:ext cx="3994348" cy="2889471"/>
          </a:xfrm>
          <a:prstGeom prst="rect">
            <a:avLst/>
          </a:prstGeom>
          <a:noFill/>
        </p:spPr>
      </p:pic>
      <p:pic>
        <p:nvPicPr>
          <p:cNvPr id="1029" name="Picture 5" descr="C:\Users\libprw\Spruce\Images\book sprint\preped\sprinter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" y="4225034"/>
            <a:ext cx="3843745" cy="2632965"/>
          </a:xfrm>
          <a:prstGeom prst="rect">
            <a:avLst/>
          </a:prstGeom>
          <a:noFill/>
        </p:spPr>
      </p:pic>
      <p:pic>
        <p:nvPicPr>
          <p:cNvPr id="1026" name="Picture 2" descr="C:\Users\libprw\Spruce\Images\book sprint\preped\IMG_2441b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" y="836711"/>
            <a:ext cx="1813145" cy="3388323"/>
          </a:xfrm>
          <a:prstGeom prst="rect">
            <a:avLst/>
          </a:prstGeom>
          <a:noFill/>
        </p:spPr>
      </p:pic>
      <p:pic>
        <p:nvPicPr>
          <p:cNvPr id="1030" name="Picture 6" descr="C:\Users\libprw\Spruce\Images\book sprint\preped\IMG_245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43744" y="4149080"/>
            <a:ext cx="2055001" cy="2708919"/>
          </a:xfrm>
          <a:prstGeom prst="rect">
            <a:avLst/>
          </a:prstGeom>
          <a:noFill/>
        </p:spPr>
      </p:pic>
      <p:pic>
        <p:nvPicPr>
          <p:cNvPr id="1028" name="Picture 4" descr="C:\Users\libprw\Spruce\Images\book sprint\preped\IMG_245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355976" y="836711"/>
            <a:ext cx="4788024" cy="3388323"/>
          </a:xfrm>
          <a:prstGeom prst="rect">
            <a:avLst/>
          </a:prstGeom>
          <a:noFill/>
        </p:spPr>
      </p:pic>
      <p:sp>
        <p:nvSpPr>
          <p:cNvPr id="11" name="Rectangle 10"/>
          <p:cNvSpPr/>
          <p:nvPr/>
        </p:nvSpPr>
        <p:spPr bwMode="auto">
          <a:xfrm>
            <a:off x="3419872" y="3964584"/>
            <a:ext cx="936104" cy="26045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libprw\Spruce\Images\Book sprint images\web\ArchiveData_BellJar_web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2399560"/>
            <a:ext cx="3096344" cy="4372111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116632"/>
            <a:ext cx="7668592" cy="576263"/>
          </a:xfrm>
        </p:spPr>
        <p:txBody>
          <a:bodyPr/>
          <a:lstStyle/>
          <a:p>
            <a:r>
              <a:rPr lang="en-GB" dirty="0" smtClean="0"/>
              <a:t>What happens next? The “S” word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5600" y="1124744"/>
            <a:ext cx="8536880" cy="5544616"/>
          </a:xfrm>
        </p:spPr>
        <p:txBody>
          <a:bodyPr/>
          <a:lstStyle/>
          <a:p>
            <a:r>
              <a:rPr lang="en-GB" dirty="0" smtClean="0"/>
              <a:t>SPRUCE’s project sustainability approaches:</a:t>
            </a:r>
          </a:p>
          <a:p>
            <a:pPr lvl="1"/>
            <a:r>
              <a:rPr lang="en-GB" dirty="0" smtClean="0"/>
              <a:t>Partner with a preservation organisation</a:t>
            </a:r>
          </a:p>
          <a:p>
            <a:pPr lvl="1"/>
            <a:r>
              <a:rPr lang="en-GB" dirty="0" smtClean="0"/>
              <a:t>Project website on organisational wiki(s)</a:t>
            </a:r>
          </a:p>
          <a:p>
            <a:pPr lvl="1"/>
            <a:r>
              <a:rPr lang="en-GB" dirty="0" smtClean="0"/>
              <a:t>Make it user driven (and hence useful)</a:t>
            </a:r>
          </a:p>
          <a:p>
            <a:pPr lvl="1"/>
            <a:r>
              <a:rPr lang="en-GB" dirty="0" smtClean="0"/>
              <a:t>CC licensing</a:t>
            </a:r>
          </a:p>
          <a:p>
            <a:pPr lvl="1"/>
            <a:r>
              <a:rPr lang="en-GB" dirty="0" smtClean="0"/>
              <a:t>Process outputs well described and</a:t>
            </a:r>
          </a:p>
          <a:p>
            <a:pPr lvl="1">
              <a:buNone/>
            </a:pPr>
            <a:r>
              <a:rPr lang="en-GB" dirty="0" smtClean="0"/>
              <a:t>  published (</a:t>
            </a:r>
            <a:r>
              <a:rPr lang="en-GB" dirty="0" err="1" smtClean="0"/>
              <a:t>eg</a:t>
            </a:r>
            <a:r>
              <a:rPr lang="en-GB" dirty="0" smtClean="0"/>
              <a:t>. </a:t>
            </a:r>
            <a:r>
              <a:rPr lang="en-GB" dirty="0" smtClean="0">
                <a:hlinkClick r:id="rId3"/>
              </a:rPr>
              <a:t>mashups</a:t>
            </a:r>
            <a:r>
              <a:rPr lang="en-GB" dirty="0" smtClean="0"/>
              <a:t> and </a:t>
            </a:r>
            <a:r>
              <a:rPr lang="en-GB" dirty="0" smtClean="0">
                <a:hlinkClick r:id="rId4"/>
              </a:rPr>
              <a:t>approach</a:t>
            </a:r>
            <a:r>
              <a:rPr lang="en-GB" dirty="0" smtClean="0"/>
              <a:t>)</a:t>
            </a:r>
          </a:p>
          <a:p>
            <a:pPr lvl="1"/>
            <a:r>
              <a:rPr lang="en-GB" dirty="0" smtClean="0"/>
              <a:t>Clear and concise list of key outputs</a:t>
            </a:r>
          </a:p>
          <a:p>
            <a:pPr lvl="1">
              <a:buNone/>
            </a:pPr>
            <a:endParaRPr lang="en-GB" dirty="0" smtClean="0"/>
          </a:p>
          <a:p>
            <a:r>
              <a:rPr lang="en-GB" dirty="0" smtClean="0"/>
              <a:t>Detailed </a:t>
            </a:r>
            <a:r>
              <a:rPr lang="en-GB" dirty="0" smtClean="0">
                <a:hlinkClick r:id="rId5"/>
              </a:rPr>
              <a:t>blog post</a:t>
            </a:r>
            <a:r>
              <a:rPr lang="en-GB" dirty="0" smtClean="0"/>
              <a:t> on this topic</a:t>
            </a:r>
          </a:p>
          <a:p>
            <a:pPr>
              <a:buNone/>
            </a:pPr>
            <a:r>
              <a:rPr lang="en-GB" dirty="0" smtClean="0"/>
              <a:t>     coming soon...</a:t>
            </a:r>
          </a:p>
          <a:p>
            <a:pPr>
              <a:buNone/>
            </a:pP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libprw\Spruce\Images\Book sprint images\web\email_opene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4418230"/>
            <a:ext cx="1365771" cy="1675066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Questions?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7544" y="1196752"/>
            <a:ext cx="3764383" cy="2448272"/>
          </a:xfrm>
        </p:spPr>
        <p:txBody>
          <a:bodyPr/>
          <a:lstStyle/>
          <a:p>
            <a:pPr>
              <a:buNone/>
            </a:pPr>
            <a:r>
              <a:rPr lang="en-GB" sz="2000" dirty="0" smtClean="0"/>
              <a:t>Thanks to the SPRUCE Team:</a:t>
            </a:r>
          </a:p>
          <a:p>
            <a:pPr>
              <a:buNone/>
            </a:pPr>
            <a:r>
              <a:rPr lang="en-GB" sz="1200" b="1" dirty="0" smtClean="0"/>
              <a:t>Bo Middleton</a:t>
            </a:r>
            <a:r>
              <a:rPr lang="en-GB" sz="1200" dirty="0" smtClean="0"/>
              <a:t>, University of Leeds</a:t>
            </a:r>
          </a:p>
          <a:p>
            <a:pPr>
              <a:buNone/>
            </a:pPr>
            <a:r>
              <a:rPr lang="en-GB" sz="1200" b="1" dirty="0" smtClean="0"/>
              <a:t>William Kilbride</a:t>
            </a:r>
            <a:r>
              <a:rPr lang="en-GB" sz="1200" dirty="0" smtClean="0"/>
              <a:t>, Digital Preservation Coalition</a:t>
            </a:r>
          </a:p>
          <a:p>
            <a:pPr>
              <a:buNone/>
            </a:pPr>
            <a:r>
              <a:rPr lang="en-GB" sz="1200" b="1" dirty="0" smtClean="0"/>
              <a:t>Maureen Pennock</a:t>
            </a:r>
            <a:r>
              <a:rPr lang="en-GB" sz="1200" dirty="0" smtClean="0"/>
              <a:t>, British Library</a:t>
            </a:r>
          </a:p>
          <a:p>
            <a:pPr>
              <a:buNone/>
            </a:pPr>
            <a:r>
              <a:rPr lang="en-GB" sz="1200" b="1" dirty="0" smtClean="0"/>
              <a:t>Bram van der Werf</a:t>
            </a:r>
            <a:r>
              <a:rPr lang="en-GB" sz="1200" dirty="0" smtClean="0"/>
              <a:t>, Open Planets Foundation</a:t>
            </a:r>
          </a:p>
          <a:p>
            <a:pPr>
              <a:buNone/>
            </a:pPr>
            <a:r>
              <a:rPr lang="en-GB" sz="1200" b="1" dirty="0" smtClean="0"/>
              <a:t>Ed Fay</a:t>
            </a:r>
            <a:r>
              <a:rPr lang="en-GB" sz="1200" dirty="0" smtClean="0"/>
              <a:t>, London School of Economics</a:t>
            </a:r>
          </a:p>
          <a:p>
            <a:pPr>
              <a:buNone/>
            </a:pPr>
            <a:r>
              <a:rPr lang="en-GB" sz="1200" b="1" dirty="0" smtClean="0"/>
              <a:t>Jodie Double</a:t>
            </a:r>
            <a:r>
              <a:rPr lang="en-GB" sz="1200" dirty="0" smtClean="0"/>
              <a:t>, University of Leeds</a:t>
            </a:r>
          </a:p>
          <a:p>
            <a:pPr>
              <a:buNone/>
            </a:pPr>
            <a:r>
              <a:rPr lang="en-GB" sz="1200" b="1" dirty="0" smtClean="0"/>
              <a:t>Carl Wilson</a:t>
            </a:r>
            <a:r>
              <a:rPr lang="en-GB" sz="1200" dirty="0" smtClean="0"/>
              <a:t>, Open Planets Foundation</a:t>
            </a:r>
          </a:p>
          <a:p>
            <a:pPr>
              <a:buNone/>
            </a:pPr>
            <a:r>
              <a:rPr lang="en-GB" sz="1200" b="1" dirty="0" smtClean="0"/>
              <a:t>Becky McGuiness</a:t>
            </a:r>
            <a:r>
              <a:rPr lang="en-GB" sz="1200" dirty="0" smtClean="0"/>
              <a:t>, Open Planets Foundation</a:t>
            </a:r>
          </a:p>
          <a:p>
            <a:pPr>
              <a:buNone/>
            </a:pPr>
            <a:r>
              <a:rPr lang="en-GB" sz="1200" b="1" dirty="0" smtClean="0"/>
              <a:t>Beccy Shipman</a:t>
            </a:r>
            <a:r>
              <a:rPr lang="en-GB" sz="1200" dirty="0" smtClean="0"/>
              <a:t>, University of Leeds</a:t>
            </a:r>
          </a:p>
        </p:txBody>
      </p:sp>
      <p:pic>
        <p:nvPicPr>
          <p:cNvPr id="1026" name="Picture 2" descr="C:\Users\libprw\Spruce\Images\Book sprint images\web\question_why_web.pn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923928" y="1268760"/>
            <a:ext cx="2314062" cy="231406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179513" y="3240360"/>
            <a:ext cx="8527926" cy="3212976"/>
          </a:xfrm>
        </p:spPr>
        <p:txBody>
          <a:bodyPr/>
          <a:lstStyle/>
          <a:p>
            <a:pPr algn="r" eaLnBrk="1" hangingPunct="1">
              <a:buFont typeface="Arial" charset="0"/>
              <a:buNone/>
            </a:pPr>
            <a:r>
              <a:rPr lang="en-GB" b="1" dirty="0" smtClean="0"/>
              <a:t>Paul Wheatley</a:t>
            </a:r>
          </a:p>
          <a:p>
            <a:pPr algn="r" eaLnBrk="1" hangingPunct="1">
              <a:buFont typeface="Arial" charset="0"/>
              <a:buNone/>
            </a:pPr>
            <a:r>
              <a:rPr lang="en-GB" dirty="0" smtClean="0"/>
              <a:t>SPRUCE Project Manager</a:t>
            </a:r>
          </a:p>
          <a:p>
            <a:pPr algn="r" eaLnBrk="1" hangingPunct="1">
              <a:buFont typeface="Arial" charset="0"/>
              <a:buNone/>
            </a:pPr>
            <a:r>
              <a:rPr lang="en-GB" dirty="0" smtClean="0"/>
              <a:t>University of Leeds</a:t>
            </a:r>
          </a:p>
          <a:p>
            <a:pPr algn="r" eaLnBrk="1" hangingPunct="1">
              <a:buFont typeface="Arial" charset="0"/>
              <a:buNone/>
            </a:pPr>
            <a:r>
              <a:rPr lang="en-GB" sz="2400" dirty="0" smtClean="0">
                <a:hlinkClick r:id="rId4"/>
              </a:rPr>
              <a:t>@</a:t>
            </a:r>
            <a:r>
              <a:rPr lang="en-GB" sz="2400" dirty="0" err="1" smtClean="0">
                <a:hlinkClick r:id="rId4"/>
              </a:rPr>
              <a:t>prwheatley</a:t>
            </a:r>
            <a:endParaRPr lang="en-GB" sz="2400" dirty="0" smtClean="0">
              <a:hlinkClick r:id="rId4"/>
            </a:endParaRPr>
          </a:p>
          <a:p>
            <a:pPr algn="r" eaLnBrk="1" hangingPunct="1">
              <a:buNone/>
            </a:pPr>
            <a:endParaRPr lang="en-GB" sz="1800" dirty="0" smtClean="0"/>
          </a:p>
          <a:p>
            <a:pPr algn="r" eaLnBrk="1" hangingPunct="1">
              <a:buNone/>
            </a:pPr>
            <a:endParaRPr lang="en-GB" sz="1800" dirty="0" smtClean="0"/>
          </a:p>
          <a:p>
            <a:pPr algn="r" eaLnBrk="1" hangingPunct="1">
              <a:buNone/>
            </a:pPr>
            <a:endParaRPr lang="en-GB" sz="1800" dirty="0" smtClean="0"/>
          </a:p>
          <a:p>
            <a:pPr algn="r" eaLnBrk="1" hangingPunct="1">
              <a:buNone/>
            </a:pPr>
            <a:r>
              <a:rPr lang="en-GB" sz="1600" dirty="0" smtClean="0"/>
              <a:t>These slides can still be found here: </a:t>
            </a:r>
            <a:r>
              <a:rPr lang="en-GB" sz="2400" dirty="0" smtClean="0">
                <a:hlinkClick r:id="rId5"/>
              </a:rPr>
              <a:t>http://bit.ly/spruce-outputs</a:t>
            </a:r>
            <a:endParaRPr lang="en-GB" sz="24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381247" y="4586053"/>
            <a:ext cx="3168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Cartoon illustrations are by Tom Woolley and are available for re-use under a CC-BY-NC license as part of the:</a:t>
            </a:r>
          </a:p>
          <a:p>
            <a:endParaRPr lang="en-GB" sz="1200" dirty="0" smtClean="0"/>
          </a:p>
          <a:p>
            <a:r>
              <a:rPr lang="en-GB" sz="1200" dirty="0" smtClean="0"/>
              <a:t>Digital Preservation Business Case Toolkit </a:t>
            </a:r>
            <a:r>
              <a:rPr lang="en-GB" sz="1200" dirty="0" smtClean="0">
                <a:hlinkClick r:id="rId6"/>
              </a:rPr>
              <a:t>http://wiki.dpconline.org/</a:t>
            </a:r>
            <a:endParaRPr lang="en-GB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skills_green">
  <a:themeElements>
    <a:clrScheme name="UoL Design Master 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UoL Design Master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UoL Design Master 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L Design Master 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L Design Master 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L Design Master 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L Design Master 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L Design Master 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skills_blue">
  <a:themeElements>
    <a:clrScheme name="UoL Design Master 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UoL Design Master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UoL Design Master 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L Design Master 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L Design Master 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L Design Master 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L Design Master 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L Design Master 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Be_inspired_blue">
  <a:themeElements>
    <a:clrScheme name="UoL Design Master 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UoL Design Master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UoL Design Master 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L Design Master 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L Design Master 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L Design Master 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L Design Master 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L Design Master 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3CD0254DF756A40AA9F37B76437A15C" ma:contentTypeVersion="0" ma:contentTypeDescription="Create a new document." ma:contentTypeScope="" ma:versionID="1f8e7c212728d89c1794aab8879f160a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DF2AFF2C-C60C-4C5F-B791-1835C5DFF8A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E26C6343-51FE-4310-B9F8-A86599B2F7B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73702BB-3301-41AC-A680-1BF1D820990C}">
  <ds:schemaRefs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skills_green</Template>
  <TotalTime>7868</TotalTime>
  <Words>780</Words>
  <Application>Microsoft Office PowerPoint</Application>
  <PresentationFormat>On-screen Show (4:3)</PresentationFormat>
  <Paragraphs>156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skills_green</vt:lpstr>
      <vt:lpstr>skills_blue</vt:lpstr>
      <vt:lpstr>Be_inspired_blue</vt:lpstr>
      <vt:lpstr>Slide 1</vt:lpstr>
      <vt:lpstr>Some of the things I’m going to talk about</vt:lpstr>
      <vt:lpstr>The default “about this project” slide...</vt:lpstr>
      <vt:lpstr>DP collaboration via face to face events: Mashups</vt:lpstr>
      <vt:lpstr>SPRUCE Awards</vt:lpstr>
      <vt:lpstr>Mashup evaluation</vt:lpstr>
      <vt:lpstr>Online Approaches to Collaboration</vt:lpstr>
      <vt:lpstr>Atlas of Digital Damages</vt:lpstr>
      <vt:lpstr>DP Question and Answer site</vt:lpstr>
      <vt:lpstr>RI and File Format Initiatives </vt:lpstr>
      <vt:lpstr>OPF Format Corpus</vt:lpstr>
      <vt:lpstr>#fileidhack: 24 hour file format id hackathon</vt:lpstr>
      <vt:lpstr>COPTR</vt:lpstr>
      <vt:lpstr>Evaluation and Lessons Learned</vt:lpstr>
      <vt:lpstr>Conclusions? *My* thoughts...</vt:lpstr>
      <vt:lpstr>Digital Preservation Business Case Toolkit </vt:lpstr>
      <vt:lpstr>Making the case to fund digital preservation</vt:lpstr>
      <vt:lpstr>Book sprint</vt:lpstr>
      <vt:lpstr>What happens next? The “S” word</vt:lpstr>
      <vt:lpstr>Questions?</vt:lpstr>
    </vt:vector>
  </TitlesOfParts>
  <Company>University of Leeds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High contrast colours will help audiences to read text from a distance</dc:title>
  <dc:creator>Sarah Touloupis</dc:creator>
  <cp:lastModifiedBy>libprw</cp:lastModifiedBy>
  <cp:revision>514</cp:revision>
  <dcterms:created xsi:type="dcterms:W3CDTF">2007-07-12T08:31:21Z</dcterms:created>
  <dcterms:modified xsi:type="dcterms:W3CDTF">2013-09-02T15:42:59Z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0x01010013CD0254DF756A40AA9F37B76437A15C</vt:lpwstr>
  </property>
</Properties>
</file>