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sldIdLst>
    <p:sldId id="256" r:id="rId5"/>
    <p:sldId id="265" r:id="rId6"/>
    <p:sldId id="303" r:id="rId7"/>
    <p:sldId id="304" r:id="rId8"/>
    <p:sldId id="273" r:id="rId9"/>
    <p:sldId id="275" r:id="rId10"/>
    <p:sldId id="276" r:id="rId11"/>
    <p:sldId id="278" r:id="rId12"/>
    <p:sldId id="279" r:id="rId13"/>
    <p:sldId id="280" r:id="rId14"/>
    <p:sldId id="302" r:id="rId15"/>
    <p:sldId id="282" r:id="rId16"/>
    <p:sldId id="285" r:id="rId17"/>
    <p:sldId id="287" r:id="rId18"/>
    <p:sldId id="288" r:id="rId19"/>
    <p:sldId id="289" r:id="rId20"/>
    <p:sldId id="290" r:id="rId21"/>
    <p:sldId id="295" r:id="rId22"/>
    <p:sldId id="291" r:id="rId23"/>
    <p:sldId id="305" r:id="rId24"/>
    <p:sldId id="300" r:id="rId25"/>
    <p:sldId id="301" r:id="rId26"/>
    <p:sldId id="292" r:id="rId27"/>
    <p:sldId id="293" r:id="rId28"/>
    <p:sldId id="296" r:id="rId29"/>
    <p:sldId id="294" r:id="rId30"/>
    <p:sldId id="299" r:id="rId31"/>
    <p:sldId id="297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BB3C"/>
    <a:srgbClr val="008000"/>
    <a:srgbClr val="1D82A4"/>
    <a:srgbClr val="449FBD"/>
    <a:srgbClr val="5FAEC8"/>
    <a:srgbClr val="9DD5E8"/>
    <a:srgbClr val="8DC6DD"/>
    <a:srgbClr val="AFD5E8"/>
    <a:srgbClr val="C5E2F1"/>
    <a:srgbClr val="C5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1" autoAdjust="0"/>
    <p:restoredTop sz="94689" autoAdjust="0"/>
  </p:normalViewPr>
  <p:slideViewPr>
    <p:cSldViewPr>
      <p:cViewPr varScale="1">
        <p:scale>
          <a:sx n="74" d="100"/>
          <a:sy n="74" d="100"/>
        </p:scale>
        <p:origin x="12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101D2-B4F3-46EF-9DFC-3A55D59597D2}" type="datetimeFigureOut">
              <a:rPr lang="de-AT" smtClean="0"/>
              <a:t>13.11.2013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7371F-17A3-46B9-859E-C7858386D07A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2836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23528" y="2335595"/>
            <a:ext cx="8568952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3528" y="3276635"/>
            <a:ext cx="8568952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Untertitelmasters durch Klicken 	bearbeiten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364" y="473203"/>
            <a:ext cx="3979390" cy="1485549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472608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771-AA7D-45F6-8223-3BEE737E9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251520" y="836712"/>
            <a:ext cx="432048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4248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1520" y="1476474"/>
            <a:ext cx="4248472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836712"/>
            <a:ext cx="432048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476474"/>
            <a:ext cx="4320480" cy="483284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629F-2D53-4598-90E1-93BA6510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B4B5-594D-4C70-B133-5B82DBCD5D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pieren 24"/>
          <p:cNvGrpSpPr/>
          <p:nvPr userDrawn="1"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26" name="Gerade Verbindung 25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248472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noProof="0" smtClean="0"/>
              <a:t>Образец заголовка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0" y="836712"/>
            <a:ext cx="4320480" cy="53285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1509812"/>
            <a:ext cx="4248472" cy="46554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7938C-2D6C-47F6-89D2-23EC7C7B9B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1520" y="836712"/>
            <a:ext cx="8640960" cy="4608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1520" y="5489600"/>
            <a:ext cx="864096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C8581-15E1-47A2-B0A3-669763733C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1520" y="836712"/>
            <a:ext cx="8640960" cy="5400600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en-GB" noProof="0" smtClean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FADA524-C0DC-4D9E-9BE4-C8592E4DCA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15209" y="197210"/>
            <a:ext cx="693295" cy="56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203498"/>
            <a:ext cx="8163689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827187"/>
            <a:ext cx="8640960" cy="54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064" y="6327601"/>
            <a:ext cx="65841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 algn="ctr">
              <a:defRPr/>
            </a:pPr>
            <a:fld id="{681DF61D-8AD7-4F85-BF5D-478559D492C9}" type="slidenum">
              <a:rPr lang="en-US" smtClean="0"/>
              <a:pPr algn="ctr"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0" y="21392"/>
            <a:ext cx="9144000" cy="124390"/>
            <a:chOff x="0" y="21392"/>
            <a:chExt cx="9144000" cy="124390"/>
          </a:xfrm>
        </p:grpSpPr>
        <p:cxnSp>
          <p:nvCxnSpPr>
            <p:cNvPr id="4" name="Gerade Verbindung 3"/>
            <p:cNvCxnSpPr/>
            <p:nvPr userDrawn="1"/>
          </p:nvCxnSpPr>
          <p:spPr>
            <a:xfrm>
              <a:off x="0" y="21392"/>
              <a:ext cx="9144000" cy="0"/>
            </a:xfrm>
            <a:prstGeom prst="line">
              <a:avLst/>
            </a:prstGeom>
            <a:ln w="19050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>
            <a:xfrm>
              <a:off x="0" y="52346"/>
              <a:ext cx="9144000" cy="0"/>
            </a:xfrm>
            <a:prstGeom prst="line">
              <a:avLst/>
            </a:prstGeom>
            <a:ln w="19050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>
            <a:xfrm>
              <a:off x="0" y="84442"/>
              <a:ext cx="9144000" cy="0"/>
            </a:xfrm>
            <a:prstGeom prst="line">
              <a:avLst/>
            </a:prstGeom>
            <a:ln w="19050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>
              <a:off x="0" y="113687"/>
              <a:ext cx="9144000" cy="0"/>
            </a:xfrm>
            <a:prstGeom prst="line">
              <a:avLst/>
            </a:prstGeom>
            <a:ln w="19050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>
            <a:xfrm>
              <a:off x="0" y="145782"/>
              <a:ext cx="9144000" cy="0"/>
            </a:xfrm>
            <a:prstGeom prst="line">
              <a:avLst/>
            </a:prstGeom>
            <a:ln w="19050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fik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95020"/>
            <a:ext cx="1437759" cy="468709"/>
          </a:xfrm>
          <a:prstGeom prst="rect">
            <a:avLst/>
          </a:prstGeom>
        </p:spPr>
      </p:pic>
      <p:cxnSp>
        <p:nvCxnSpPr>
          <p:cNvPr id="27" name="Gerade Verbindung 26"/>
          <p:cNvCxnSpPr/>
          <p:nvPr/>
        </p:nvCxnSpPr>
        <p:spPr>
          <a:xfrm>
            <a:off x="3412" y="808137"/>
            <a:ext cx="9144000" cy="0"/>
          </a:xfrm>
          <a:prstGeom prst="line">
            <a:avLst/>
          </a:prstGeom>
          <a:ln w="19050">
            <a:solidFill>
              <a:srgbClr val="1D8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520" y="6327601"/>
            <a:ext cx="792088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D82A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5E2EE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.google.com/p/fits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ithub.com/openplanets/c3po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4005064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Artur </a:t>
            </a:r>
            <a:r>
              <a:rPr kumimoji="0" lang="en-US" sz="28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Kulmukhametov</a:t>
            </a:r>
            <a:endParaRPr kumimoji="0" lang="en-US" sz="28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Vienna University</a:t>
            </a: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of Technology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92446" y="5156208"/>
            <a:ext cx="776798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SCAPE PW Training Event</a:t>
            </a:r>
          </a:p>
          <a:p>
            <a:r>
              <a:rPr lang="en-GB" sz="2000" dirty="0" smtClean="0"/>
              <a:t>Aarhus, 13-14 November 2013</a:t>
            </a:r>
            <a:endParaRPr lang="en-GB" sz="2000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23528" y="2631976"/>
            <a:ext cx="8568952" cy="941040"/>
          </a:xfrm>
        </p:spPr>
        <p:txBody>
          <a:bodyPr/>
          <a:lstStyle/>
          <a:p>
            <a:r>
              <a:rPr lang="en-US" sz="4800" dirty="0" smtClean="0"/>
              <a:t>Content Profiling and C3PO</a:t>
            </a:r>
            <a:endParaRPr lang="en-GB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200000"/>
              </a:lnSpc>
            </a:pPr>
            <a:r>
              <a:rPr lang="en-GB" dirty="0" smtClean="0"/>
              <a:t>Motivation: collection </a:t>
            </a:r>
            <a:r>
              <a:rPr lang="en-GB" dirty="0"/>
              <a:t>scale and heterogeneity</a:t>
            </a:r>
          </a:p>
          <a:p>
            <a:pPr>
              <a:lnSpc>
                <a:spcPct val="200000"/>
              </a:lnSpc>
            </a:pPr>
            <a:r>
              <a:rPr lang="en-GB" dirty="0"/>
              <a:t>An approach to </a:t>
            </a:r>
            <a:r>
              <a:rPr lang="en-GB" dirty="0" smtClean="0"/>
              <a:t>getting a </a:t>
            </a:r>
            <a:r>
              <a:rPr lang="en-GB" dirty="0"/>
              <a:t>control</a:t>
            </a:r>
          </a:p>
          <a:p>
            <a:pPr>
              <a:lnSpc>
                <a:spcPct val="200000"/>
              </a:lnSpc>
            </a:pPr>
            <a:r>
              <a:rPr lang="en-GB" dirty="0" smtClean="0"/>
              <a:t>Characterisation tools</a:t>
            </a:r>
            <a:endParaRPr lang="en-GB" dirty="0"/>
          </a:p>
          <a:p>
            <a:pPr>
              <a:lnSpc>
                <a:spcPct val="200000"/>
              </a:lnSpc>
            </a:pPr>
            <a:r>
              <a:rPr lang="en-GB" dirty="0"/>
              <a:t>C3PO, a tool for content </a:t>
            </a:r>
            <a:r>
              <a:rPr lang="en-GB" dirty="0" smtClean="0"/>
              <a:t>profiling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66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52" y="1403683"/>
            <a:ext cx="4245496" cy="405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6876256" y="15567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230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Large Synoptic Survey Telescope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52" y="1403683"/>
            <a:ext cx="4245496" cy="4050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60480" y="3933056"/>
            <a:ext cx="18107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30 Terabytes of data nightly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6256" y="155679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1" name="Rectangle 10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5810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150000"/>
              </a:lnSpc>
            </a:pPr>
            <a:r>
              <a:rPr lang="en-GB" dirty="0"/>
              <a:t>Personal</a:t>
            </a:r>
          </a:p>
          <a:p>
            <a:pPr>
              <a:lnSpc>
                <a:spcPct val="150000"/>
              </a:lnSpc>
            </a:pPr>
            <a:r>
              <a:rPr lang="en-GB" dirty="0"/>
              <a:t>Cultural Heritage</a:t>
            </a:r>
          </a:p>
          <a:p>
            <a:pPr>
              <a:lnSpc>
                <a:spcPct val="150000"/>
              </a:lnSpc>
            </a:pPr>
            <a:r>
              <a:rPr lang="en-GB" dirty="0"/>
              <a:t>Scientific Data</a:t>
            </a:r>
          </a:p>
          <a:p>
            <a:pPr>
              <a:lnSpc>
                <a:spcPct val="150000"/>
              </a:lnSpc>
            </a:pPr>
            <a:r>
              <a:rPr lang="en-GB" dirty="0"/>
              <a:t>Government Documents</a:t>
            </a:r>
          </a:p>
          <a:p>
            <a:pPr>
              <a:lnSpc>
                <a:spcPct val="150000"/>
              </a:lnSpc>
            </a:pPr>
            <a:r>
              <a:rPr lang="en-GB" dirty="0"/>
              <a:t>…. a huge variety of formats and </a:t>
            </a:r>
            <a:r>
              <a:rPr lang="en-GB" dirty="0" smtClean="0"/>
              <a:t>information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Variety of Data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1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182029" cy="59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62377" y="5896164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67627" y="591966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482440" y="112474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6768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….. that’s a lot of data ……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Do </a:t>
            </a:r>
            <a:r>
              <a:rPr lang="en-GB" dirty="0" smtClean="0"/>
              <a:t>you know what that data is</a:t>
            </a:r>
            <a:r>
              <a:rPr lang="en-GB" dirty="0"/>
              <a:t>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GB" dirty="0"/>
              <a:t>Do </a:t>
            </a:r>
            <a:r>
              <a:rPr lang="en-GB" dirty="0" smtClean="0"/>
              <a:t>you want to do something with it?</a:t>
            </a:r>
            <a:endParaRPr lang="en-GB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Conclusions?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7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 for Characterization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1694877" y="965200"/>
            <a:ext cx="6189491" cy="4965700"/>
            <a:chOff x="2108200" y="1354138"/>
            <a:chExt cx="8775700" cy="7040562"/>
          </a:xfrm>
        </p:grpSpPr>
        <p:pic>
          <p:nvPicPr>
            <p:cNvPr id="7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8200" y="1354138"/>
              <a:ext cx="8775700" cy="7040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utoShape 2"/>
            <p:cNvSpPr>
              <a:spLocks/>
            </p:cNvSpPr>
            <p:nvPr/>
          </p:nvSpPr>
          <p:spPr bwMode="auto">
            <a:xfrm>
              <a:off x="4699000" y="2298700"/>
              <a:ext cx="2692400" cy="673100"/>
            </a:xfrm>
            <a:prstGeom prst="roundRect">
              <a:avLst>
                <a:gd name="adj" fmla="val 28301"/>
              </a:avLst>
            </a:prstGeom>
            <a:solidFill>
              <a:srgbClr val="66B132">
                <a:alpha val="36078"/>
              </a:srgbClr>
            </a:solidFill>
            <a:ln w="25400">
              <a:solidFill>
                <a:schemeClr val="tx1">
                  <a:alpha val="36078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9" name="AutoShape 3"/>
            <p:cNvSpPr>
              <a:spLocks/>
            </p:cNvSpPr>
            <p:nvPr/>
          </p:nvSpPr>
          <p:spPr bwMode="auto">
            <a:xfrm>
              <a:off x="2463800" y="1727200"/>
              <a:ext cx="1473200" cy="508000"/>
            </a:xfrm>
            <a:prstGeom prst="roundRect">
              <a:avLst>
                <a:gd name="adj" fmla="val 37500"/>
              </a:avLst>
            </a:prstGeom>
            <a:solidFill>
              <a:srgbClr val="66B132">
                <a:alpha val="36078"/>
              </a:srgbClr>
            </a:solidFill>
            <a:ln w="25400">
              <a:solidFill>
                <a:schemeClr val="tx1">
                  <a:alpha val="36078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516077" y="12283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579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Characterization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509" y="1163381"/>
            <a:ext cx="6873875" cy="138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977862" y="134076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2079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Characterization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93424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977862" y="134076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124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Characterization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93424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97291" y="5175834"/>
            <a:ext cx="39708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! One </a:t>
            </a:r>
            <a:r>
              <a:rPr lang="en-US" sz="2800" dirty="0"/>
              <a:t>size does not fit </a:t>
            </a:r>
            <a:r>
              <a:rPr lang="en-US" sz="2800" dirty="0" smtClean="0"/>
              <a:t>all !</a:t>
            </a:r>
            <a:endParaRPr lang="ru-RU" sz="2800" dirty="0"/>
          </a:p>
        </p:txBody>
      </p:sp>
      <p:sp>
        <p:nvSpPr>
          <p:cNvPr id="11" name="Rectangle 10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977862" y="134076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3388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424" y="1052736"/>
            <a:ext cx="6059115" cy="48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833846" y="119675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293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Tools for Characterization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48" y="1370609"/>
            <a:ext cx="3096344" cy="53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052" y="1538833"/>
            <a:ext cx="2267800" cy="55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798" y="2516536"/>
            <a:ext cx="1740514" cy="59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142" y="3199264"/>
            <a:ext cx="2540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37236"/>
            <a:ext cx="2949575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872" y="4866828"/>
            <a:ext cx="8382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4"/>
          <p:cNvSpPr txBox="1"/>
          <p:nvPr/>
        </p:nvSpPr>
        <p:spPr>
          <a:xfrm>
            <a:off x="4081537" y="2071812"/>
            <a:ext cx="1433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err="1" smtClean="0"/>
              <a:t>fido</a:t>
            </a:r>
            <a:endParaRPr lang="en-GB" sz="2800" b="1" dirty="0"/>
          </a:p>
        </p:txBody>
      </p:sp>
      <p:sp>
        <p:nvSpPr>
          <p:cNvPr id="18" name="TextBox 5"/>
          <p:cNvSpPr txBox="1"/>
          <p:nvPr/>
        </p:nvSpPr>
        <p:spPr>
          <a:xfrm>
            <a:off x="1472653" y="3590806"/>
            <a:ext cx="1756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err="1" smtClean="0"/>
              <a:t>jpylyzer</a:t>
            </a:r>
            <a:endParaRPr lang="en-GB" sz="2800" b="1" dirty="0"/>
          </a:p>
        </p:txBody>
      </p:sp>
      <p:sp>
        <p:nvSpPr>
          <p:cNvPr id="19" name="TextBox 6"/>
          <p:cNvSpPr txBox="1"/>
          <p:nvPr/>
        </p:nvSpPr>
        <p:spPr>
          <a:xfrm>
            <a:off x="4127251" y="4114016"/>
            <a:ext cx="1188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err="1" smtClean="0"/>
              <a:t>ffident</a:t>
            </a:r>
            <a:endParaRPr lang="en-GB" sz="2800" b="1" dirty="0"/>
          </a:p>
        </p:txBody>
      </p:sp>
      <p:sp>
        <p:nvSpPr>
          <p:cNvPr id="21" name="TextBox 6"/>
          <p:cNvSpPr txBox="1"/>
          <p:nvPr/>
        </p:nvSpPr>
        <p:spPr>
          <a:xfrm>
            <a:off x="6389535" y="4034904"/>
            <a:ext cx="1320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err="1" smtClean="0"/>
              <a:t>Exiftool</a:t>
            </a:r>
            <a:endParaRPr lang="en-GB" sz="2800" b="1" dirty="0"/>
          </a:p>
        </p:txBody>
      </p:sp>
      <p:sp>
        <p:nvSpPr>
          <p:cNvPr id="22" name="TextBox 6"/>
          <p:cNvSpPr txBox="1"/>
          <p:nvPr/>
        </p:nvSpPr>
        <p:spPr>
          <a:xfrm>
            <a:off x="7020952" y="2676044"/>
            <a:ext cx="726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err="1" smtClean="0"/>
              <a:t>Exif</a:t>
            </a:r>
            <a:endParaRPr lang="en-GB" sz="2800" b="1" dirty="0"/>
          </a:p>
        </p:txBody>
      </p:sp>
      <p:sp>
        <p:nvSpPr>
          <p:cNvPr id="23" name="TextBox 6"/>
          <p:cNvSpPr txBox="1"/>
          <p:nvPr/>
        </p:nvSpPr>
        <p:spPr>
          <a:xfrm>
            <a:off x="4507687" y="5302726"/>
            <a:ext cx="1007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 smtClean="0"/>
              <a:t>Droid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7197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150000"/>
              </a:lnSpc>
            </a:pPr>
            <a:r>
              <a:rPr lang="en-GB" dirty="0"/>
              <a:t>A lot of tools to manage and </a:t>
            </a:r>
            <a:r>
              <a:rPr lang="en-GB" dirty="0" smtClean="0"/>
              <a:t>invoke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Different </a:t>
            </a:r>
            <a:r>
              <a:rPr lang="en-GB" dirty="0"/>
              <a:t>output schemas</a:t>
            </a:r>
          </a:p>
          <a:p>
            <a:pPr>
              <a:lnSpc>
                <a:spcPct val="150000"/>
              </a:lnSpc>
            </a:pPr>
            <a:r>
              <a:rPr lang="en-GB" dirty="0"/>
              <a:t>Different conﬁguration/environments</a:t>
            </a:r>
          </a:p>
          <a:p>
            <a:pPr>
              <a:lnSpc>
                <a:spcPct val="150000"/>
              </a:lnSpc>
            </a:pPr>
            <a:r>
              <a:rPr lang="en-GB" dirty="0"/>
              <a:t>No or bad higher level management</a:t>
            </a:r>
          </a:p>
          <a:p>
            <a:pPr>
              <a:lnSpc>
                <a:spcPct val="150000"/>
              </a:lnSpc>
            </a:pPr>
            <a:r>
              <a:rPr lang="en-GB" dirty="0"/>
              <a:t>Difﬁcult to spot differences</a:t>
            </a:r>
          </a:p>
          <a:p>
            <a:pPr>
              <a:lnSpc>
                <a:spcPct val="150000"/>
              </a:lnSpc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Problems…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4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150000"/>
              </a:lnSpc>
            </a:pPr>
            <a:r>
              <a:rPr lang="en-GB" dirty="0" smtClean="0"/>
              <a:t>FITS is a software designed to</a:t>
            </a:r>
            <a:r>
              <a:rPr lang="en-US" dirty="0"/>
              <a:t> </a:t>
            </a:r>
            <a:r>
              <a:rPr lang="en-US" dirty="0" smtClean="0"/>
              <a:t>identify, validate, </a:t>
            </a:r>
            <a:r>
              <a:rPr lang="en-US" dirty="0"/>
              <a:t>and </a:t>
            </a:r>
            <a:r>
              <a:rPr lang="en-US" dirty="0" smtClean="0"/>
              <a:t>extract </a:t>
            </a:r>
            <a:r>
              <a:rPr lang="en-US" dirty="0"/>
              <a:t>technical metadata for various file </a:t>
            </a:r>
            <a:r>
              <a:rPr lang="en-US" dirty="0" smtClean="0"/>
              <a:t>formats</a:t>
            </a:r>
            <a:endParaRPr lang="en-GB" dirty="0"/>
          </a:p>
          <a:p>
            <a:pPr>
              <a:lnSpc>
                <a:spcPct val="150000"/>
              </a:lnSpc>
            </a:pPr>
            <a:r>
              <a:rPr lang="en-GB" dirty="0" smtClean="0"/>
              <a:t>By Harvard </a:t>
            </a:r>
            <a:r>
              <a:rPr lang="en-GB" dirty="0"/>
              <a:t>University </a:t>
            </a:r>
            <a:r>
              <a:rPr lang="en-GB" dirty="0" smtClean="0"/>
              <a:t>Library in 2009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v0.6.2, </a:t>
            </a:r>
            <a:r>
              <a:rPr lang="en-GB" dirty="0"/>
              <a:t>LGPL</a:t>
            </a:r>
          </a:p>
          <a:p>
            <a:pPr>
              <a:lnSpc>
                <a:spcPct val="150000"/>
              </a:lnSpc>
            </a:pPr>
            <a:r>
              <a:rPr lang="en-GB" b="1" dirty="0"/>
              <a:t>Wraps other tools</a:t>
            </a:r>
          </a:p>
          <a:p>
            <a:pPr>
              <a:lnSpc>
                <a:spcPct val="150000"/>
              </a:lnSpc>
            </a:pPr>
            <a:r>
              <a:rPr lang="en-GB" dirty="0"/>
              <a:t>N</a:t>
            </a:r>
            <a:r>
              <a:rPr lang="en-GB" dirty="0" smtClean="0"/>
              <a:t>ew version every 6-12 months</a:t>
            </a:r>
            <a:endParaRPr lang="en-GB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Information Tool Set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Main features: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 anchor="t"/>
          <a:lstStyle/>
          <a:p>
            <a:pPr>
              <a:lnSpc>
                <a:spcPct val="150000"/>
              </a:lnSpc>
            </a:pPr>
            <a:r>
              <a:rPr lang="en-GB" sz="2800" dirty="0" smtClean="0"/>
              <a:t>Consolidates </a:t>
            </a:r>
            <a:r>
              <a:rPr lang="en-GB" sz="2800" dirty="0"/>
              <a:t>output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Can include raw output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Conﬁgurable/Extendable</a:t>
            </a:r>
          </a:p>
          <a:p>
            <a:pPr>
              <a:lnSpc>
                <a:spcPct val="150000"/>
              </a:lnSpc>
            </a:pPr>
            <a:endParaRPr lang="ru-RU" sz="2800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4788024" y="836712"/>
            <a:ext cx="4320480" cy="639762"/>
          </a:xfrm>
        </p:spPr>
        <p:txBody>
          <a:bodyPr/>
          <a:lstStyle/>
          <a:p>
            <a:r>
              <a:rPr lang="en-GB" sz="2800" dirty="0"/>
              <a:t>FITS includes</a:t>
            </a:r>
            <a:r>
              <a:rPr lang="en-GB" sz="2800" dirty="0" smtClean="0"/>
              <a:t>:</a:t>
            </a:r>
            <a:endParaRPr lang="en-GB" sz="2800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788024" y="1476474"/>
            <a:ext cx="4320480" cy="4832846"/>
          </a:xfrm>
        </p:spPr>
        <p:txBody>
          <a:bodyPr anchor="t"/>
          <a:lstStyle/>
          <a:p>
            <a:pPr>
              <a:lnSpc>
                <a:spcPct val="150000"/>
              </a:lnSpc>
            </a:pPr>
            <a:r>
              <a:rPr lang="en-GB" sz="2800" dirty="0" smtClean="0"/>
              <a:t>Droid</a:t>
            </a:r>
            <a:endParaRPr lang="en-GB" sz="2800" dirty="0"/>
          </a:p>
          <a:p>
            <a:pPr>
              <a:lnSpc>
                <a:spcPct val="150000"/>
              </a:lnSpc>
            </a:pPr>
            <a:r>
              <a:rPr lang="en-GB" sz="2800" dirty="0"/>
              <a:t>Metadata Extra</a:t>
            </a:r>
          </a:p>
          <a:p>
            <a:pPr>
              <a:lnSpc>
                <a:spcPct val="150000"/>
              </a:lnSpc>
            </a:pPr>
            <a:r>
              <a:rPr lang="en-GB" sz="2800" dirty="0" err="1"/>
              <a:t>Jhove</a:t>
            </a:r>
            <a:endParaRPr lang="en-GB" sz="2800" dirty="0"/>
          </a:p>
          <a:p>
            <a:pPr>
              <a:lnSpc>
                <a:spcPct val="150000"/>
              </a:lnSpc>
            </a:pPr>
            <a:r>
              <a:rPr lang="en-GB" sz="2800" dirty="0" err="1"/>
              <a:t>Exiftool</a:t>
            </a:r>
            <a:endParaRPr lang="en-GB" sz="2800" dirty="0"/>
          </a:p>
          <a:p>
            <a:pPr>
              <a:lnSpc>
                <a:spcPct val="150000"/>
              </a:lnSpc>
            </a:pPr>
            <a:r>
              <a:rPr lang="en-GB" sz="2800" dirty="0" err="1"/>
              <a:t>FFident</a:t>
            </a:r>
            <a:endParaRPr lang="en-GB" sz="2800" dirty="0"/>
          </a:p>
          <a:p>
            <a:pPr>
              <a:lnSpc>
                <a:spcPct val="150000"/>
              </a:lnSpc>
            </a:pPr>
            <a:r>
              <a:rPr lang="en-GB" sz="2800" dirty="0"/>
              <a:t>File Utility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Information Tool Set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5003" y="4941168"/>
            <a:ext cx="4713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hlinkClick r:id="rId2"/>
              </a:rPr>
              <a:t>http://code.google.com/p/fits/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&lt;</a:t>
            </a:r>
            <a:r>
              <a:rPr lang="en-GB" sz="1200" dirty="0">
                <a:solidFill>
                  <a:srgbClr val="000000"/>
                </a:solidFill>
              </a:rPr>
              <a:t>ﬁts </a:t>
            </a:r>
            <a:r>
              <a:rPr lang="en-GB" sz="1200" dirty="0" err="1">
                <a:solidFill>
                  <a:srgbClr val="000000"/>
                </a:solidFill>
              </a:rPr>
              <a:t>xmlns</a:t>
            </a:r>
            <a:r>
              <a:rPr lang="en-GB" sz="1200" dirty="0">
                <a:solidFill>
                  <a:srgbClr val="000000"/>
                </a:solidFill>
              </a:rPr>
              <a:t>="http://hul.harvard.edu/</a:t>
            </a:r>
            <a:r>
              <a:rPr lang="en-GB" sz="1200" dirty="0" err="1">
                <a:solidFill>
                  <a:srgbClr val="000000"/>
                </a:solidFill>
              </a:rPr>
              <a:t>ois</a:t>
            </a:r>
            <a:r>
              <a:rPr lang="en-GB" sz="1200" dirty="0">
                <a:solidFill>
                  <a:srgbClr val="000000"/>
                </a:solidFill>
              </a:rPr>
              <a:t>/xml/ns/ﬁts/</a:t>
            </a:r>
            <a:r>
              <a:rPr lang="en-GB" sz="1200" dirty="0" err="1">
                <a:solidFill>
                  <a:srgbClr val="000000"/>
                </a:solidFill>
              </a:rPr>
              <a:t>ﬁts_output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xmlns:xsi</a:t>
            </a:r>
            <a:r>
              <a:rPr lang="en-GB" sz="1200" dirty="0">
                <a:solidFill>
                  <a:srgbClr val="000000"/>
                </a:solidFill>
              </a:rPr>
              <a:t>="http://www.w3.org/2001/XMLSchema-instance" </a:t>
            </a:r>
            <a:r>
              <a:rPr lang="en-GB" sz="1200" dirty="0" err="1">
                <a:solidFill>
                  <a:srgbClr val="000000"/>
                </a:solidFill>
              </a:rPr>
              <a:t>xsi:schemaLocation</a:t>
            </a:r>
            <a:r>
              <a:rPr lang="en-GB" sz="1200" dirty="0">
                <a:solidFill>
                  <a:srgbClr val="000000"/>
                </a:solidFill>
              </a:rPr>
              <a:t>="http://hul.harvard.edu/</a:t>
            </a:r>
          </a:p>
          <a:p>
            <a:pPr marL="0" indent="0">
              <a:buNone/>
            </a:pPr>
            <a:r>
              <a:rPr lang="en-GB" sz="1200" dirty="0" err="1">
                <a:solidFill>
                  <a:srgbClr val="000000"/>
                </a:solidFill>
              </a:rPr>
              <a:t>ois</a:t>
            </a:r>
            <a:r>
              <a:rPr lang="en-GB" sz="1200" dirty="0">
                <a:solidFill>
                  <a:srgbClr val="000000"/>
                </a:solidFill>
              </a:rPr>
              <a:t>/xml/ns/ﬁts/</a:t>
            </a:r>
            <a:r>
              <a:rPr lang="en-GB" sz="1200" dirty="0" err="1">
                <a:solidFill>
                  <a:srgbClr val="000000"/>
                </a:solidFill>
              </a:rPr>
              <a:t>ﬁts_output</a:t>
            </a:r>
            <a:r>
              <a:rPr lang="en-GB" sz="1200" dirty="0">
                <a:solidFill>
                  <a:srgbClr val="000000"/>
                </a:solidFill>
              </a:rPr>
              <a:t> http://hul.harvard.edu/ois/xml/xsd/ﬁts/ﬁts_output.xsd" version="0.6.0" timestamp="12/27/11 10:49 AM"&gt;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&lt;identiﬁcation&gt;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&lt;identity </a:t>
            </a:r>
            <a:r>
              <a:rPr lang="en-GB" sz="2000" b="1" dirty="0">
                <a:solidFill>
                  <a:srgbClr val="E32400"/>
                </a:solidFill>
              </a:rPr>
              <a:t>format="Portable Document Format" </a:t>
            </a:r>
            <a:r>
              <a:rPr lang="en-GB" sz="2000" b="1" dirty="0" err="1">
                <a:solidFill>
                  <a:srgbClr val="E32400"/>
                </a:solidFill>
              </a:rPr>
              <a:t>mimetype</a:t>
            </a:r>
            <a:r>
              <a:rPr lang="en-GB" sz="2000" b="1" dirty="0">
                <a:solidFill>
                  <a:srgbClr val="E32400"/>
                </a:solidFill>
              </a:rPr>
              <a:t>="application/</a:t>
            </a:r>
            <a:r>
              <a:rPr lang="en-GB" sz="2000" b="1" dirty="0" err="1">
                <a:solidFill>
                  <a:srgbClr val="E32400"/>
                </a:solidFill>
              </a:rPr>
              <a:t>pdf</a:t>
            </a:r>
            <a:r>
              <a:rPr lang="en-GB" sz="2000" b="1" dirty="0">
                <a:solidFill>
                  <a:srgbClr val="E32400"/>
                </a:solidFill>
              </a:rPr>
              <a:t>"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="FITS"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="0.6.0"&gt;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Jhove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="1.5" /&gt;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="ﬁle utility"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="5.03" /&gt;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Exiftool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="7.74" /&gt;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&lt;</a:t>
            </a:r>
            <a:r>
              <a:rPr lang="en-GB" sz="1200" dirty="0">
                <a:solidFill>
                  <a:srgbClr val="000000"/>
                </a:solidFill>
              </a:rPr>
              <a:t>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="NLNZ Metadata Extractor"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="3.4GA" /&gt;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fﬁdent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="0.2" /&gt;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</a:t>
            </a:r>
            <a:r>
              <a:rPr lang="en-GB" sz="2000" b="1" dirty="0">
                <a:solidFill>
                  <a:srgbClr val="E32400"/>
                </a:solidFill>
              </a:rPr>
              <a:t>version</a:t>
            </a:r>
            <a:r>
              <a:rPr lang="en-GB" sz="14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Jhove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="1.5"&gt;</a:t>
            </a:r>
            <a:r>
              <a:rPr lang="en-GB" sz="2000" b="1" dirty="0">
                <a:solidFill>
                  <a:srgbClr val="E32400"/>
                </a:solidFill>
              </a:rPr>
              <a:t>1.4</a:t>
            </a:r>
            <a:r>
              <a:rPr lang="en-GB" sz="1200" dirty="0">
                <a:solidFill>
                  <a:srgbClr val="000000"/>
                </a:solidFill>
              </a:rPr>
              <a:t>&lt;/version&gt;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  &lt;</a:t>
            </a:r>
            <a:r>
              <a:rPr lang="en-GB" sz="1200" dirty="0" err="1">
                <a:solidFill>
                  <a:srgbClr val="000000"/>
                </a:solidFill>
              </a:rPr>
              <a:t>externalIdentiﬁer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type="</a:t>
            </a:r>
            <a:r>
              <a:rPr lang="en-GB" sz="1200" dirty="0" err="1">
                <a:solidFill>
                  <a:srgbClr val="000000"/>
                </a:solidFill>
              </a:rPr>
              <a:t>puid</a:t>
            </a:r>
            <a:r>
              <a:rPr lang="en-GB" sz="1200" dirty="0">
                <a:solidFill>
                  <a:srgbClr val="000000"/>
                </a:solidFill>
              </a:rPr>
              <a:t>"&gt;</a:t>
            </a:r>
            <a:r>
              <a:rPr lang="en-GB" sz="1200" dirty="0" err="1">
                <a:solidFill>
                  <a:srgbClr val="000000"/>
                </a:solidFill>
              </a:rPr>
              <a:t>fmt</a:t>
            </a:r>
            <a:r>
              <a:rPr lang="en-GB" sz="1200" dirty="0">
                <a:solidFill>
                  <a:srgbClr val="000000"/>
                </a:solidFill>
              </a:rPr>
              <a:t>/18&lt;/</a:t>
            </a:r>
            <a:r>
              <a:rPr lang="en-GB" sz="1200" dirty="0" err="1">
                <a:solidFill>
                  <a:srgbClr val="000000"/>
                </a:solidFill>
              </a:rPr>
              <a:t>externalIdentiﬁer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&lt;/identity&gt;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&lt;/identiﬁcation&gt;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&lt;</a:t>
            </a:r>
            <a:r>
              <a:rPr lang="en-GB" sz="1200" dirty="0" err="1">
                <a:solidFill>
                  <a:srgbClr val="000000"/>
                </a:solidFill>
              </a:rPr>
              <a:t>ﬁleinfo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</a:t>
            </a:r>
            <a:r>
              <a:rPr lang="en-GB" sz="2000" b="1" dirty="0">
                <a:solidFill>
                  <a:srgbClr val="FF0000"/>
                </a:solidFill>
              </a:rPr>
              <a:t>size</a:t>
            </a:r>
            <a:r>
              <a:rPr lang="en-GB" sz="1600" b="1" dirty="0">
                <a:solidFill>
                  <a:srgbClr val="FF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Jhove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="1.5"&gt;</a:t>
            </a:r>
            <a:r>
              <a:rPr lang="en-GB" sz="2000" b="1" dirty="0">
                <a:solidFill>
                  <a:srgbClr val="FF0000"/>
                </a:solidFill>
              </a:rPr>
              <a:t>39586</a:t>
            </a:r>
            <a:r>
              <a:rPr lang="en-GB" sz="1200" dirty="0">
                <a:solidFill>
                  <a:srgbClr val="000000"/>
                </a:solidFill>
              </a:rPr>
              <a:t>&lt;/size&gt;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</a:t>
            </a:r>
            <a:r>
              <a:rPr lang="en-GB" sz="1200" dirty="0" err="1">
                <a:solidFill>
                  <a:srgbClr val="000000"/>
                </a:solidFill>
              </a:rPr>
              <a:t>creatingApplicationName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="NLNZ Metadata Extractor"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="3.4GA" status="SINGLE_RESULT"&gt;/XPP&lt;/</a:t>
            </a:r>
            <a:r>
              <a:rPr lang="en-GB" sz="1200" dirty="0" err="1">
                <a:solidFill>
                  <a:srgbClr val="000000"/>
                </a:solidFill>
              </a:rPr>
              <a:t>creatingApplicationName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</a:t>
            </a:r>
            <a:r>
              <a:rPr lang="en-GB" sz="1200" dirty="0" err="1">
                <a:solidFill>
                  <a:srgbClr val="000000"/>
                </a:solidFill>
              </a:rPr>
              <a:t>lastmodiﬁed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Exiftool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="7.74" status="SINGLE_RESULT"&gt;2011:12:27 10:44:28+01:00&lt;/</a:t>
            </a:r>
            <a:r>
              <a:rPr lang="en-GB" sz="1200" dirty="0" err="1">
                <a:solidFill>
                  <a:srgbClr val="000000"/>
                </a:solidFill>
              </a:rPr>
              <a:t>lastmodiﬁed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&lt;created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Exiftool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="7.74" status="SINGLE_RESULT"&gt;2002:04:25 13:02:24Z&lt;/created&gt;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    &lt;</a:t>
            </a:r>
            <a:r>
              <a:rPr lang="en-GB" sz="1200" dirty="0" err="1">
                <a:solidFill>
                  <a:srgbClr val="000000"/>
                </a:solidFill>
              </a:rPr>
              <a:t>ﬁlepath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="OIS File Information"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="0.1" status="SINGLE_RESULT"&gt;/home/</a:t>
            </a:r>
            <a:r>
              <a:rPr lang="en-GB" sz="1200" dirty="0" err="1">
                <a:solidFill>
                  <a:srgbClr val="000000"/>
                </a:solidFill>
              </a:rPr>
              <a:t>petrov</a:t>
            </a:r>
            <a:r>
              <a:rPr lang="en-GB" sz="1200" dirty="0">
                <a:solidFill>
                  <a:srgbClr val="000000"/>
                </a:solidFill>
              </a:rPr>
              <a:t>/</a:t>
            </a:r>
            <a:r>
              <a:rPr lang="en-GB" sz="1200" dirty="0" err="1">
                <a:solidFill>
                  <a:srgbClr val="000000"/>
                </a:solidFill>
              </a:rPr>
              <a:t>taverna</a:t>
            </a:r>
            <a:r>
              <a:rPr lang="en-GB" sz="1200" dirty="0">
                <a:solidFill>
                  <a:srgbClr val="000000"/>
                </a:solidFill>
              </a:rPr>
              <a:t>/</a:t>
            </a:r>
            <a:r>
              <a:rPr lang="en-GB" sz="1200" dirty="0" err="1">
                <a:solidFill>
                  <a:srgbClr val="000000"/>
                </a:solidFill>
              </a:rPr>
              <a:t>tmp</a:t>
            </a:r>
            <a:r>
              <a:rPr lang="en-GB" sz="1200" dirty="0">
                <a:solidFill>
                  <a:srgbClr val="000000"/>
                </a:solidFill>
              </a:rPr>
              <a:t>/000/000009.pdf&lt;/</a:t>
            </a:r>
            <a:r>
              <a:rPr lang="en-GB" sz="1200" dirty="0" err="1">
                <a:solidFill>
                  <a:srgbClr val="000000"/>
                </a:solidFill>
              </a:rPr>
              <a:t>ﬁlepath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  <a:endParaRPr lang="en-GB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FITS Output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&lt;?xml version="1.0" encoding="UTF-8"?&gt;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&lt;</a:t>
            </a:r>
            <a:r>
              <a:rPr lang="en-GB" sz="1200" dirty="0">
                <a:solidFill>
                  <a:srgbClr val="000000"/>
                </a:solidFill>
              </a:rPr>
              <a:t>fits </a:t>
            </a:r>
            <a:r>
              <a:rPr lang="en-GB" sz="1200" dirty="0" err="1">
                <a:solidFill>
                  <a:srgbClr val="000000"/>
                </a:solidFill>
              </a:rPr>
              <a:t>xmlns</a:t>
            </a:r>
            <a:r>
              <a:rPr lang="en-GB" sz="1200" dirty="0">
                <a:solidFill>
                  <a:srgbClr val="000000"/>
                </a:solidFill>
              </a:rPr>
              <a:t>="http://hul.harvard.edu/</a:t>
            </a:r>
            <a:r>
              <a:rPr lang="en-GB" sz="1200" dirty="0" err="1">
                <a:solidFill>
                  <a:srgbClr val="000000"/>
                </a:solidFill>
              </a:rPr>
              <a:t>ois</a:t>
            </a:r>
            <a:r>
              <a:rPr lang="en-GB" sz="1200" dirty="0">
                <a:solidFill>
                  <a:srgbClr val="000000"/>
                </a:solidFill>
              </a:rPr>
              <a:t>/xml/ns/fits/</a:t>
            </a:r>
            <a:r>
              <a:rPr lang="en-GB" sz="1200" dirty="0" err="1">
                <a:solidFill>
                  <a:srgbClr val="000000"/>
                </a:solidFill>
              </a:rPr>
              <a:t>fits_output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xmlns:xsi</a:t>
            </a:r>
            <a:r>
              <a:rPr lang="en-GB" sz="1200" dirty="0">
                <a:solidFill>
                  <a:srgbClr val="000000"/>
                </a:solidFill>
              </a:rPr>
              <a:t>="http://www.w3.org/2001/XMLSchemainstance" </a:t>
            </a:r>
            <a:r>
              <a:rPr lang="en-GB" sz="1200" dirty="0" smtClean="0">
                <a:solidFill>
                  <a:srgbClr val="000000"/>
                </a:solidFill>
              </a:rPr>
              <a:t>    </a:t>
            </a:r>
            <a:r>
              <a:rPr lang="en-GB" sz="1200" dirty="0" err="1" smtClean="0">
                <a:solidFill>
                  <a:srgbClr val="000000"/>
                </a:solidFill>
              </a:rPr>
              <a:t>xsi:schemaLocation</a:t>
            </a:r>
            <a:r>
              <a:rPr lang="en-GB" sz="1200" dirty="0">
                <a:solidFill>
                  <a:srgbClr val="000000"/>
                </a:solidFill>
              </a:rPr>
              <a:t>="http://</a:t>
            </a:r>
            <a:r>
              <a:rPr lang="en-GB" sz="1200" dirty="0" smtClean="0">
                <a:solidFill>
                  <a:srgbClr val="000000"/>
                </a:solidFill>
              </a:rPr>
              <a:t>hul.harvard.edu/</a:t>
            </a:r>
            <a:r>
              <a:rPr lang="en-GB" sz="1200" dirty="0" err="1" smtClean="0">
                <a:solidFill>
                  <a:srgbClr val="000000"/>
                </a:solidFill>
              </a:rPr>
              <a:t>ois</a:t>
            </a:r>
            <a:r>
              <a:rPr lang="en-GB" sz="1200" dirty="0" smtClean="0">
                <a:solidFill>
                  <a:srgbClr val="000000"/>
                </a:solidFill>
              </a:rPr>
              <a:t>/xml/ns/fits/</a:t>
            </a:r>
            <a:r>
              <a:rPr lang="en-GB" sz="1200" dirty="0" err="1" smtClean="0">
                <a:solidFill>
                  <a:srgbClr val="000000"/>
                </a:solidFill>
              </a:rPr>
              <a:t>fits_output</a:t>
            </a:r>
            <a:r>
              <a:rPr lang="en-GB" sz="1200" dirty="0" smtClean="0">
                <a:solidFill>
                  <a:srgbClr val="000000"/>
                </a:solidFill>
              </a:rPr>
              <a:t> </a:t>
            </a:r>
            <a:r>
              <a:rPr lang="en-GB" sz="1200" dirty="0">
                <a:solidFill>
                  <a:srgbClr val="000000"/>
                </a:solidFill>
              </a:rPr>
              <a:t>http://hul.harvard.edu/ois/xml/xsd/fits/fits_output.xsd" version="</a:t>
            </a:r>
            <a:r>
              <a:rPr lang="en-GB" sz="1200" dirty="0" smtClean="0">
                <a:solidFill>
                  <a:srgbClr val="000000"/>
                </a:solidFill>
              </a:rPr>
              <a:t>0.6.1“ timestamp</a:t>
            </a:r>
            <a:r>
              <a:rPr lang="en-GB" sz="1200" dirty="0">
                <a:solidFill>
                  <a:srgbClr val="000000"/>
                </a:solidFill>
              </a:rPr>
              <a:t>="7/21/12 3:51 PM"&gt;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&lt;</a:t>
            </a:r>
            <a:r>
              <a:rPr lang="en-GB" sz="1200" dirty="0">
                <a:solidFill>
                  <a:srgbClr val="000000"/>
                </a:solidFill>
              </a:rPr>
              <a:t>identification </a:t>
            </a:r>
            <a:r>
              <a:rPr lang="en-GB" sz="2000" b="1" dirty="0">
                <a:solidFill>
                  <a:srgbClr val="FF0000"/>
                </a:solidFill>
              </a:rPr>
              <a:t>status="</a:t>
            </a:r>
            <a:r>
              <a:rPr lang="en-GB" sz="2000" b="1" dirty="0" smtClean="0">
                <a:solidFill>
                  <a:srgbClr val="FF0000"/>
                </a:solidFill>
              </a:rPr>
              <a:t>CONFLICT“</a:t>
            </a:r>
            <a:r>
              <a:rPr lang="en-GB" sz="2000" dirty="0" smtClean="0">
                <a:solidFill>
                  <a:srgbClr val="000000"/>
                </a:solidFill>
              </a:rPr>
              <a:t> </a:t>
            </a:r>
            <a:r>
              <a:rPr lang="en-GB" sz="1200" dirty="0" smtClean="0">
                <a:solidFill>
                  <a:srgbClr val="000000"/>
                </a:solidFill>
              </a:rPr>
              <a:t>&gt;</a:t>
            </a:r>
            <a:endParaRPr lang="en-GB" sz="12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&lt;</a:t>
            </a:r>
            <a:r>
              <a:rPr lang="en-GB" sz="1200" dirty="0">
                <a:solidFill>
                  <a:srgbClr val="000000"/>
                </a:solidFill>
              </a:rPr>
              <a:t>identity format="Plain text" </a:t>
            </a:r>
            <a:r>
              <a:rPr lang="en-GB" sz="1600" b="1" dirty="0" err="1">
                <a:solidFill>
                  <a:srgbClr val="000000"/>
                </a:solidFill>
              </a:rPr>
              <a:t>mimetype</a:t>
            </a:r>
            <a:r>
              <a:rPr lang="en-GB" sz="1600" b="1" dirty="0">
                <a:solidFill>
                  <a:srgbClr val="000000"/>
                </a:solidFill>
              </a:rPr>
              <a:t>="text/plain"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="FITS"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="0.6.1"&gt;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  &lt;</a:t>
            </a:r>
            <a:r>
              <a:rPr lang="en-GB" sz="1200" dirty="0">
                <a:solidFill>
                  <a:srgbClr val="000000"/>
                </a:solidFill>
              </a:rPr>
              <a:t>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Jhove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="1.5" /&gt;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&lt;/</a:t>
            </a:r>
            <a:r>
              <a:rPr lang="en-GB" sz="1200" dirty="0">
                <a:solidFill>
                  <a:srgbClr val="000000"/>
                </a:solidFill>
              </a:rPr>
              <a:t>identity&gt;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&lt;</a:t>
            </a:r>
            <a:r>
              <a:rPr lang="en-GB" sz="1200" dirty="0">
                <a:solidFill>
                  <a:srgbClr val="000000"/>
                </a:solidFill>
              </a:rPr>
              <a:t>identity format="Rich Text Format" </a:t>
            </a:r>
            <a:r>
              <a:rPr lang="en-GB" sz="1600" b="1" dirty="0" err="1">
                <a:solidFill>
                  <a:srgbClr val="000000"/>
                </a:solidFill>
              </a:rPr>
              <a:t>mimetype</a:t>
            </a:r>
            <a:r>
              <a:rPr lang="en-GB" sz="1600" b="1" dirty="0">
                <a:solidFill>
                  <a:srgbClr val="000000"/>
                </a:solidFill>
              </a:rPr>
              <a:t>="application/rtf, text/rtf"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="FITS"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="0.6.1"&gt;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&lt;</a:t>
            </a:r>
            <a:r>
              <a:rPr lang="en-GB" sz="1200" dirty="0">
                <a:solidFill>
                  <a:srgbClr val="000000"/>
                </a:solidFill>
              </a:rPr>
              <a:t>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/&gt;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&lt;</a:t>
            </a:r>
            <a:r>
              <a:rPr lang="en-GB" sz="1200" dirty="0">
                <a:solidFill>
                  <a:srgbClr val="000000"/>
                </a:solidFill>
              </a:rPr>
              <a:t>version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status="CONFLICT"&gt;1.5&lt;/version&gt;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&lt;</a:t>
            </a:r>
            <a:r>
              <a:rPr lang="en-GB" sz="1200" dirty="0">
                <a:solidFill>
                  <a:srgbClr val="000000"/>
                </a:solidFill>
              </a:rPr>
              <a:t>version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status="CONFLICT"&gt;1.6&lt;/version&gt;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&lt;</a:t>
            </a:r>
            <a:r>
              <a:rPr lang="en-GB" sz="1200" dirty="0" err="1">
                <a:solidFill>
                  <a:srgbClr val="000000"/>
                </a:solidFill>
              </a:rPr>
              <a:t>externalIdentifier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type="</a:t>
            </a:r>
            <a:r>
              <a:rPr lang="en-GB" sz="1200" dirty="0" err="1">
                <a:solidFill>
                  <a:srgbClr val="000000"/>
                </a:solidFill>
              </a:rPr>
              <a:t>puid</a:t>
            </a:r>
            <a:r>
              <a:rPr lang="en-GB" sz="1200" dirty="0">
                <a:solidFill>
                  <a:srgbClr val="000000"/>
                </a:solidFill>
              </a:rPr>
              <a:t>"&gt;</a:t>
            </a:r>
            <a:r>
              <a:rPr lang="en-GB" sz="1200" dirty="0" err="1">
                <a:solidFill>
                  <a:srgbClr val="000000"/>
                </a:solidFill>
              </a:rPr>
              <a:t>fmt</a:t>
            </a:r>
            <a:r>
              <a:rPr lang="en-GB" sz="1200" dirty="0">
                <a:solidFill>
                  <a:srgbClr val="000000"/>
                </a:solidFill>
              </a:rPr>
              <a:t>/50&lt;/</a:t>
            </a:r>
            <a:r>
              <a:rPr lang="en-GB" sz="1200" dirty="0" err="1">
                <a:solidFill>
                  <a:srgbClr val="000000"/>
                </a:solidFill>
              </a:rPr>
              <a:t>externalIdentifier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&lt;</a:t>
            </a:r>
            <a:r>
              <a:rPr lang="en-GB" sz="1200" dirty="0" err="1">
                <a:solidFill>
                  <a:srgbClr val="000000"/>
                </a:solidFill>
              </a:rPr>
              <a:t>externalIdentifier</a:t>
            </a:r>
            <a:r>
              <a:rPr lang="en-GB" sz="1200" dirty="0">
                <a:solidFill>
                  <a:srgbClr val="000000"/>
                </a:solidFill>
              </a:rPr>
              <a:t>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="Droid"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="3.0" type="</a:t>
            </a:r>
            <a:r>
              <a:rPr lang="en-GB" sz="1200" dirty="0" err="1">
                <a:solidFill>
                  <a:srgbClr val="000000"/>
                </a:solidFill>
              </a:rPr>
              <a:t>puid</a:t>
            </a:r>
            <a:r>
              <a:rPr lang="en-GB" sz="1200" dirty="0">
                <a:solidFill>
                  <a:srgbClr val="000000"/>
                </a:solidFill>
              </a:rPr>
              <a:t>"&gt;</a:t>
            </a:r>
            <a:r>
              <a:rPr lang="en-GB" sz="1200" dirty="0" err="1">
                <a:solidFill>
                  <a:srgbClr val="000000"/>
                </a:solidFill>
              </a:rPr>
              <a:t>fmt</a:t>
            </a:r>
            <a:r>
              <a:rPr lang="en-GB" sz="1200" dirty="0">
                <a:solidFill>
                  <a:srgbClr val="000000"/>
                </a:solidFill>
              </a:rPr>
              <a:t>/51&lt;/</a:t>
            </a:r>
            <a:r>
              <a:rPr lang="en-GB" sz="1200" dirty="0" err="1">
                <a:solidFill>
                  <a:srgbClr val="000000"/>
                </a:solidFill>
              </a:rPr>
              <a:t>externalIdentifier</a:t>
            </a:r>
            <a:r>
              <a:rPr lang="en-GB" sz="1200" dirty="0">
                <a:solidFill>
                  <a:srgbClr val="000000"/>
                </a:solidFill>
              </a:rPr>
              <a:t>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&lt;/</a:t>
            </a:r>
            <a:r>
              <a:rPr lang="en-GB" sz="1200" dirty="0">
                <a:solidFill>
                  <a:srgbClr val="000000"/>
                </a:solidFill>
              </a:rPr>
              <a:t>identity&gt;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&lt;</a:t>
            </a:r>
            <a:r>
              <a:rPr lang="en-GB" sz="1200" dirty="0">
                <a:solidFill>
                  <a:srgbClr val="000000"/>
                </a:solidFill>
              </a:rPr>
              <a:t>identity format="Rich Text Format" </a:t>
            </a:r>
            <a:r>
              <a:rPr lang="en-GB" sz="1600" b="1" dirty="0" err="1">
                <a:solidFill>
                  <a:srgbClr val="000000"/>
                </a:solidFill>
              </a:rPr>
              <a:t>mimetype</a:t>
            </a:r>
            <a:r>
              <a:rPr lang="en-GB" sz="1600" b="1" dirty="0">
                <a:solidFill>
                  <a:srgbClr val="000000"/>
                </a:solidFill>
              </a:rPr>
              <a:t>="text/rtf"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="FITS"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="0.6.1"&gt;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   &lt;</a:t>
            </a:r>
            <a:r>
              <a:rPr lang="en-GB" sz="1200" dirty="0">
                <a:solidFill>
                  <a:srgbClr val="000000"/>
                </a:solidFill>
              </a:rPr>
              <a:t>tool </a:t>
            </a:r>
            <a:r>
              <a:rPr lang="en-GB" sz="1200" dirty="0" err="1">
                <a:solidFill>
                  <a:srgbClr val="000000"/>
                </a:solidFill>
              </a:rPr>
              <a:t>toolname</a:t>
            </a:r>
            <a:r>
              <a:rPr lang="en-GB" sz="1200" dirty="0">
                <a:solidFill>
                  <a:srgbClr val="000000"/>
                </a:solidFill>
              </a:rPr>
              <a:t>="</a:t>
            </a:r>
            <a:r>
              <a:rPr lang="en-GB" sz="1200" dirty="0" err="1">
                <a:solidFill>
                  <a:srgbClr val="000000"/>
                </a:solidFill>
              </a:rPr>
              <a:t>ffident</a:t>
            </a:r>
            <a:r>
              <a:rPr lang="en-GB" sz="1200" dirty="0">
                <a:solidFill>
                  <a:srgbClr val="000000"/>
                </a:solidFill>
              </a:rPr>
              <a:t>" </a:t>
            </a:r>
            <a:r>
              <a:rPr lang="en-GB" sz="1200" dirty="0" err="1">
                <a:solidFill>
                  <a:srgbClr val="000000"/>
                </a:solidFill>
              </a:rPr>
              <a:t>toolversion</a:t>
            </a:r>
            <a:r>
              <a:rPr lang="en-GB" sz="1200" dirty="0">
                <a:solidFill>
                  <a:srgbClr val="000000"/>
                </a:solidFill>
              </a:rPr>
              <a:t>="0.2" /&gt;</a:t>
            </a:r>
          </a:p>
          <a:p>
            <a:pPr marL="0" indent="0">
              <a:buNone/>
            </a:pPr>
            <a:r>
              <a:rPr lang="en-GB" sz="1200" dirty="0" smtClean="0">
                <a:solidFill>
                  <a:srgbClr val="000000"/>
                </a:solidFill>
              </a:rPr>
              <a:t>  &lt;/</a:t>
            </a:r>
            <a:r>
              <a:rPr lang="en-GB" sz="1200" dirty="0">
                <a:solidFill>
                  <a:srgbClr val="000000"/>
                </a:solidFill>
              </a:rPr>
              <a:t>identity&gt;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</a:rPr>
              <a:t>&lt;/identification&gt;</a:t>
            </a:r>
            <a:endParaRPr lang="en-GB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FITS Output Conflict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i="1" dirty="0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9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b="1" dirty="0" smtClean="0">
                <a:latin typeface="+mj-lt"/>
              </a:rPr>
              <a:t>3 types of conflicts:</a:t>
            </a:r>
            <a:endParaRPr lang="en-GB" b="1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Inconsistent property naming, 					</a:t>
            </a:r>
            <a:r>
              <a:rPr lang="en-GB" dirty="0" err="1" smtClean="0"/>
              <a:t>e.g</a:t>
            </a:r>
            <a:r>
              <a:rPr lang="en-GB" dirty="0" smtClean="0"/>
              <a:t>: </a:t>
            </a:r>
            <a:r>
              <a:rPr lang="en-GB" i="1" dirty="0" err="1" smtClean="0"/>
              <a:t>image_width</a:t>
            </a:r>
            <a:r>
              <a:rPr lang="en-GB" dirty="0" smtClean="0"/>
              <a:t> and </a:t>
            </a:r>
            <a:r>
              <a:rPr lang="en-GB" i="1" dirty="0" err="1" smtClean="0"/>
              <a:t>imagewidth</a:t>
            </a:r>
            <a:r>
              <a:rPr lang="en-GB" dirty="0" smtClean="0"/>
              <a:t>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Competing</a:t>
            </a:r>
            <a:r>
              <a:rPr lang="en-GB" dirty="0" smtClean="0"/>
              <a:t> characterisation results, 				</a:t>
            </a:r>
            <a:r>
              <a:rPr lang="en-GB" dirty="0" err="1" smtClean="0"/>
              <a:t>e.g</a:t>
            </a:r>
            <a:r>
              <a:rPr lang="en-GB" dirty="0" smtClean="0"/>
              <a:t>: tool1 identifies a file as </a:t>
            </a:r>
            <a:r>
              <a:rPr lang="en-GB" i="1" dirty="0" smtClean="0"/>
              <a:t>plain text</a:t>
            </a:r>
            <a:r>
              <a:rPr lang="en-GB" dirty="0" smtClean="0"/>
              <a:t>, but			        tool2 identifies the file as </a:t>
            </a:r>
            <a:r>
              <a:rPr lang="en-GB" i="1" dirty="0" smtClean="0"/>
              <a:t>PDF</a:t>
            </a:r>
            <a:endParaRPr lang="en-GB" i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Close, but not the same property values, 			</a:t>
            </a:r>
            <a:r>
              <a:rPr lang="en-GB" dirty="0" err="1" smtClean="0"/>
              <a:t>e.g</a:t>
            </a:r>
            <a:r>
              <a:rPr lang="en-GB" dirty="0" smtClean="0"/>
              <a:t>:</a:t>
            </a:r>
            <a:r>
              <a:rPr lang="en-US" dirty="0" smtClean="0"/>
              <a:t> </a:t>
            </a:r>
            <a:r>
              <a:rPr lang="en-US" i="1" dirty="0"/>
              <a:t>application/</a:t>
            </a:r>
            <a:r>
              <a:rPr lang="en-US" i="1" dirty="0" err="1"/>
              <a:t>xhtml+xml</a:t>
            </a:r>
            <a:r>
              <a:rPr lang="en-US" dirty="0"/>
              <a:t> </a:t>
            </a:r>
            <a:r>
              <a:rPr lang="en-US" dirty="0" smtClean="0"/>
              <a:t>vs. </a:t>
            </a:r>
            <a:r>
              <a:rPr lang="en-US" i="1" dirty="0"/>
              <a:t>application/xml</a:t>
            </a:r>
            <a:r>
              <a:rPr lang="en-US" dirty="0"/>
              <a:t>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Conflicts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b="1" dirty="0" smtClean="0">
                <a:latin typeface="+mj-lt"/>
              </a:rPr>
              <a:t>Advantages</a:t>
            </a:r>
            <a:endParaRPr lang="en-GB" b="1" dirty="0" smtClean="0">
              <a:latin typeface="+mj-lt"/>
            </a:endParaRPr>
          </a:p>
          <a:p>
            <a:r>
              <a:rPr lang="en-GB" dirty="0" smtClean="0"/>
              <a:t>All-in-one</a:t>
            </a:r>
          </a:p>
          <a:p>
            <a:r>
              <a:rPr lang="en-GB" dirty="0" smtClean="0"/>
              <a:t>Unified output schema</a:t>
            </a:r>
          </a:p>
          <a:p>
            <a:r>
              <a:rPr lang="en-GB" dirty="0" smtClean="0"/>
              <a:t>Broad type coverage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 smtClean="0">
                <a:latin typeface="+mj-lt"/>
              </a:rPr>
              <a:t>Disadvantages</a:t>
            </a:r>
          </a:p>
          <a:p>
            <a:r>
              <a:rPr lang="en-GB" dirty="0"/>
              <a:t>Consolidation is </a:t>
            </a:r>
            <a:r>
              <a:rPr lang="en-GB" dirty="0" smtClean="0"/>
              <a:t>hard</a:t>
            </a:r>
            <a:endParaRPr lang="en-GB" dirty="0"/>
          </a:p>
          <a:p>
            <a:r>
              <a:rPr lang="en-GB" dirty="0" smtClean="0"/>
              <a:t>Low performance: runs all the tools on every file</a:t>
            </a:r>
            <a:endParaRPr lang="en-GB" dirty="0"/>
          </a:p>
          <a:p>
            <a:r>
              <a:rPr lang="en-GB" dirty="0" smtClean="0"/>
              <a:t>Conflicts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Yet Another?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4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Profiling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6264696" cy="500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/>
        </p:nvSpPr>
        <p:spPr bwMode="auto">
          <a:xfrm>
            <a:off x="3707904" y="1124744"/>
            <a:ext cx="5436096" cy="46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en-GB" dirty="0" smtClean="0"/>
              <a:t>Global View of Content</a:t>
            </a:r>
          </a:p>
          <a:p>
            <a:pPr lvl="1">
              <a:lnSpc>
                <a:spcPct val="150000"/>
              </a:lnSpc>
            </a:pPr>
            <a:r>
              <a:rPr lang="en-GB" sz="2800" dirty="0"/>
              <a:t>D</a:t>
            </a:r>
            <a:r>
              <a:rPr lang="en-GB" sz="2800" dirty="0" smtClean="0"/>
              <a:t>istribution of characteristics</a:t>
            </a:r>
          </a:p>
          <a:p>
            <a:pPr lvl="1">
              <a:lnSpc>
                <a:spcPct val="150000"/>
              </a:lnSpc>
            </a:pPr>
            <a:r>
              <a:rPr lang="en-GB" sz="2800" dirty="0" smtClean="0"/>
              <a:t>Statistics (size, min, max, …)</a:t>
            </a:r>
          </a:p>
          <a:p>
            <a:pPr lvl="1">
              <a:lnSpc>
                <a:spcPct val="150000"/>
              </a:lnSpc>
            </a:pPr>
            <a:r>
              <a:rPr lang="en-GB" sz="2800" dirty="0" smtClean="0"/>
              <a:t>Sampling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32240" y="436510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3395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64" y="871042"/>
            <a:ext cx="4722440" cy="3583264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817981"/>
            <a:ext cx="6120680" cy="5472608"/>
          </a:xfrm>
        </p:spPr>
        <p:txBody>
          <a:bodyPr anchor="ctr"/>
          <a:lstStyle/>
          <a:p>
            <a:r>
              <a:rPr lang="en-GB" dirty="0" smtClean="0"/>
              <a:t>Based </a:t>
            </a:r>
            <a:r>
              <a:rPr lang="en-GB" dirty="0"/>
              <a:t>upon </a:t>
            </a:r>
            <a:r>
              <a:rPr lang="en-GB" dirty="0" smtClean="0"/>
              <a:t>metadata</a:t>
            </a:r>
          </a:p>
          <a:p>
            <a:r>
              <a:rPr lang="en-GB" dirty="0"/>
              <a:t>Outliers </a:t>
            </a:r>
            <a:r>
              <a:rPr lang="en-GB" dirty="0" smtClean="0"/>
              <a:t>identification</a:t>
            </a:r>
            <a:endParaRPr lang="en-GB" dirty="0"/>
          </a:p>
          <a:p>
            <a:r>
              <a:rPr lang="en-GB" dirty="0" smtClean="0"/>
              <a:t>As </a:t>
            </a:r>
            <a:r>
              <a:rPr lang="en-GB" dirty="0"/>
              <a:t>few as possible, as many as necessary</a:t>
            </a:r>
          </a:p>
          <a:p>
            <a:r>
              <a:rPr lang="en-GB" dirty="0" smtClean="0"/>
              <a:t>Stratification </a:t>
            </a:r>
            <a:r>
              <a:rPr lang="en-GB" dirty="0"/>
              <a:t>across file type, size, time or any other relevant characteristic for the use </a:t>
            </a:r>
            <a:r>
              <a:rPr lang="en-GB" dirty="0" smtClean="0"/>
              <a:t>case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Representative Sampling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2165" y="5858108"/>
            <a:ext cx="8336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- E. </a:t>
            </a:r>
            <a:r>
              <a:rPr lang="en-US" sz="1400" dirty="0" err="1" smtClean="0"/>
              <a:t>Poltorak</a:t>
            </a:r>
            <a:r>
              <a:rPr lang="en-US" sz="1400" dirty="0" smtClean="0"/>
              <a:t>, </a:t>
            </a:r>
            <a:r>
              <a:rPr lang="en-US" sz="1400" i="1" dirty="0" smtClean="0"/>
              <a:t>Representative sampling, </a:t>
            </a:r>
            <a:r>
              <a:rPr lang="en-US" sz="1400" dirty="0" smtClean="0"/>
              <a:t>Flickr, http</a:t>
            </a:r>
            <a:r>
              <a:rPr lang="en-US" sz="1400" dirty="0"/>
              <a:t>://www.flickr.com/photos/44461316@N08/4110321514</a:t>
            </a:r>
            <a:r>
              <a:rPr lang="en-US" sz="1400" dirty="0" smtClean="0"/>
              <a:t>/, 2009</a:t>
            </a:r>
            <a:endParaRPr lang="ru-RU" sz="1400" dirty="0"/>
          </a:p>
          <a:p>
            <a:r>
              <a:rPr lang="en-US" sz="1400" dirty="0" smtClean="0"/>
              <a:t> 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8697942" y="1196752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28990" y="58476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320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836712"/>
            <a:ext cx="6984776" cy="5400600"/>
          </a:xfrm>
        </p:spPr>
        <p:txBody>
          <a:bodyPr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5EBB3C"/>
                </a:solidFill>
              </a:rPr>
              <a:t>C3PO</a:t>
            </a:r>
            <a:r>
              <a:rPr lang="en-US" dirty="0" smtClean="0"/>
              <a:t> is a tool for content profile generation.</a:t>
            </a:r>
          </a:p>
          <a:p>
            <a:r>
              <a:rPr lang="en-US" dirty="0" smtClean="0"/>
              <a:t>Uses characterization results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eeper </a:t>
            </a:r>
            <a:r>
              <a:rPr lang="en-US" dirty="0"/>
              <a:t>content </a:t>
            </a:r>
            <a:r>
              <a:rPr lang="en-US" dirty="0" smtClean="0"/>
              <a:t>analysis </a:t>
            </a:r>
            <a:r>
              <a:rPr lang="en-US" dirty="0"/>
              <a:t>with nice visuals through the </a:t>
            </a:r>
            <a:r>
              <a:rPr lang="en-US" dirty="0" smtClean="0"/>
              <a:t>web-app</a:t>
            </a:r>
            <a:endParaRPr lang="en-US" dirty="0"/>
          </a:p>
          <a:p>
            <a:r>
              <a:rPr lang="en-US" dirty="0"/>
              <a:t>G</a:t>
            </a:r>
            <a:r>
              <a:rPr lang="en-US" dirty="0" smtClean="0"/>
              <a:t>enerates </a:t>
            </a:r>
            <a:r>
              <a:rPr lang="en-US" dirty="0"/>
              <a:t>content </a:t>
            </a:r>
            <a:r>
              <a:rPr lang="en-US" dirty="0" smtClean="0"/>
              <a:t>profiles</a:t>
            </a:r>
            <a:r>
              <a:rPr lang="en-US" dirty="0"/>
              <a:t> </a:t>
            </a:r>
            <a:r>
              <a:rPr lang="en-US" dirty="0" smtClean="0"/>
              <a:t>(map/reduce)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Clever, Crafty Content Profiling of Objects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2050" name="Picture 2" descr="C:\Users\arthorias\Downloads\c3po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276" y="836712"/>
            <a:ext cx="1934840" cy="193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71552"/>
            <a:ext cx="5025208" cy="11852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1981808" y="3880845"/>
            <a:ext cx="3524200" cy="1368152"/>
          </a:xfrm>
          <a:prstGeom prst="wedgeRoundRectCallout">
            <a:avLst>
              <a:gd name="adj1" fmla="val 87946"/>
              <a:gd name="adj2" fmla="val -36824"/>
              <a:gd name="adj3" fmla="val 16667"/>
            </a:avLst>
          </a:prstGeom>
          <a:solidFill>
            <a:srgbClr val="5EBB3C"/>
          </a:solidFill>
          <a:ln>
            <a:solidFill>
              <a:srgbClr val="5EBB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Sometimes, I don</a:t>
            </a:r>
            <a:r>
              <a:rPr lang="ja-JP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MS PGothic" pitchFamily="34" charset="-128"/>
              </a:rPr>
              <a:t>’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S PGothic" pitchFamily="34" charset="-128"/>
              </a:rPr>
              <a:t>t understand human behavior?!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ea typeface="MS PGothic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3036" y="5302536"/>
            <a:ext cx="5612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4"/>
              </a:rPr>
              <a:t>http://github.com/openplanets/c3po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62377" y="5857527"/>
            <a:ext cx="61402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- P. </a:t>
            </a:r>
            <a:r>
              <a:rPr lang="en-US" sz="1400" dirty="0" err="1" smtClean="0"/>
              <a:t>Petrov</a:t>
            </a:r>
            <a:r>
              <a:rPr lang="en-US" sz="1400" dirty="0" smtClean="0"/>
              <a:t>, </a:t>
            </a:r>
            <a:r>
              <a:rPr lang="ru-RU" sz="1400" i="1" dirty="0" smtClean="0"/>
              <a:t>Content </a:t>
            </a:r>
            <a:r>
              <a:rPr lang="ru-RU" sz="1400" i="1" dirty="0"/>
              <a:t>Profiling and </a:t>
            </a:r>
            <a:r>
              <a:rPr lang="ru-RU" sz="1400" i="1" dirty="0" smtClean="0"/>
              <a:t>Planning</a:t>
            </a:r>
            <a:r>
              <a:rPr lang="en-US" sz="1400" i="1" dirty="0" smtClean="0"/>
              <a:t>, </a:t>
            </a:r>
            <a:r>
              <a:rPr lang="en-US" sz="1400" dirty="0" smtClean="0"/>
              <a:t>SCAPE Training Event</a:t>
            </a:r>
            <a:r>
              <a:rPr lang="en-US" sz="1400" dirty="0"/>
              <a:t>. </a:t>
            </a:r>
            <a:r>
              <a:rPr lang="en-US" sz="1400" dirty="0" err="1"/>
              <a:t>Guimarães</a:t>
            </a:r>
            <a:r>
              <a:rPr lang="en-US" sz="1400" dirty="0"/>
              <a:t>, </a:t>
            </a:r>
            <a:r>
              <a:rPr lang="en-US" sz="1400" dirty="0" smtClean="0"/>
              <a:t>2012</a:t>
            </a:r>
            <a:endParaRPr lang="ru-RU" sz="1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27" y="58477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604448" y="270892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836712"/>
            <a:ext cx="5184576" cy="5472608"/>
          </a:xfrm>
        </p:spPr>
        <p:txBody>
          <a:bodyPr/>
          <a:lstStyle/>
          <a:p>
            <a:r>
              <a:rPr lang="en-US" dirty="0" smtClean="0"/>
              <a:t>CLI-app</a:t>
            </a:r>
            <a:endParaRPr lang="en-US" dirty="0" smtClean="0">
              <a:sym typeface="Gill Sans" charset="0"/>
            </a:endParaRPr>
          </a:p>
          <a:p>
            <a:pPr lvl="1"/>
            <a:r>
              <a:rPr lang="en-US" dirty="0" smtClean="0">
                <a:sym typeface="Gill Sans" charset="0"/>
              </a:rPr>
              <a:t>Parses </a:t>
            </a:r>
            <a:r>
              <a:rPr lang="en-US" dirty="0">
                <a:sym typeface="Gill Sans" charset="0"/>
              </a:rPr>
              <a:t>and processes </a:t>
            </a:r>
            <a:r>
              <a:rPr lang="en-US" dirty="0" smtClean="0">
                <a:sym typeface="Gill Sans" charset="0"/>
              </a:rPr>
              <a:t>FITS, Apache </a:t>
            </a:r>
            <a:r>
              <a:rPr lang="en-US" dirty="0" err="1" smtClean="0">
                <a:sym typeface="Gill Sans" charset="0"/>
              </a:rPr>
              <a:t>Tika</a:t>
            </a:r>
            <a:r>
              <a:rPr lang="en-US" dirty="0" smtClean="0">
                <a:sym typeface="Gill Sans" charset="0"/>
              </a:rPr>
              <a:t> files</a:t>
            </a:r>
          </a:p>
          <a:p>
            <a:pPr lvl="1"/>
            <a:r>
              <a:rPr lang="en-US" dirty="0" smtClean="0">
                <a:sym typeface="Gill Sans" charset="0"/>
              </a:rPr>
              <a:t>Stores data </a:t>
            </a:r>
            <a:r>
              <a:rPr lang="en-US" dirty="0">
                <a:sym typeface="Gill Sans" charset="0"/>
              </a:rPr>
              <a:t>in </a:t>
            </a:r>
            <a:r>
              <a:rPr lang="en-US" dirty="0" err="1" smtClean="0">
                <a:sym typeface="Gill Sans" charset="0"/>
              </a:rPr>
              <a:t>mongoDB</a:t>
            </a:r>
            <a:endParaRPr lang="en-US" dirty="0">
              <a:sym typeface="Gill Sans" charset="0"/>
            </a:endParaRPr>
          </a:p>
          <a:p>
            <a:pPr lvl="1"/>
            <a:r>
              <a:rPr lang="en-US" dirty="0" smtClean="0">
                <a:sym typeface="Gill Sans" charset="0"/>
              </a:rPr>
              <a:t>Output: XML </a:t>
            </a:r>
            <a:r>
              <a:rPr lang="en-US" dirty="0">
                <a:sym typeface="Gill Sans" charset="0"/>
              </a:rPr>
              <a:t>Profile + </a:t>
            </a:r>
            <a:r>
              <a:rPr lang="en-US" dirty="0" smtClean="0">
                <a:sym typeface="Gill Sans" charset="0"/>
              </a:rPr>
              <a:t>CSV</a:t>
            </a:r>
          </a:p>
          <a:p>
            <a:pPr lvl="1"/>
            <a:r>
              <a:rPr lang="en-US" dirty="0" smtClean="0">
                <a:sym typeface="Gill Sans" charset="0"/>
              </a:rPr>
              <a:t>Support new adaptors</a:t>
            </a:r>
            <a:endParaRPr lang="en-US" dirty="0" smtClean="0"/>
          </a:p>
          <a:p>
            <a:r>
              <a:rPr lang="en-US" dirty="0" smtClean="0"/>
              <a:t>Web-app</a:t>
            </a:r>
          </a:p>
          <a:p>
            <a:pPr lvl="1"/>
            <a:r>
              <a:rPr lang="en-US" dirty="0" smtClean="0">
                <a:sym typeface="Gill Sans" charset="0"/>
              </a:rPr>
              <a:t>Overview and Browsing</a:t>
            </a:r>
          </a:p>
          <a:p>
            <a:pPr lvl="1"/>
            <a:r>
              <a:rPr lang="en-US" dirty="0" smtClean="0">
                <a:sym typeface="Gill Sans" charset="0"/>
              </a:rPr>
              <a:t>Filtering</a:t>
            </a:r>
          </a:p>
          <a:p>
            <a:pPr lvl="1"/>
            <a:r>
              <a:rPr lang="en-US" dirty="0" smtClean="0">
                <a:sym typeface="Gill Sans" charset="0"/>
              </a:rPr>
              <a:t>Representative Sample Set Generation</a:t>
            </a:r>
          </a:p>
          <a:p>
            <a:pPr lvl="1"/>
            <a:r>
              <a:rPr lang="en-US" dirty="0">
                <a:sym typeface="Gill Sans" charset="0"/>
              </a:rPr>
              <a:t>REST API </a:t>
            </a:r>
            <a:r>
              <a:rPr lang="en-US" dirty="0" smtClean="0">
                <a:sym typeface="Gill Sans" charset="0"/>
              </a:rPr>
              <a:t>(Scout)</a:t>
            </a:r>
            <a:endParaRPr lang="en-US" dirty="0">
              <a:sym typeface="Gill Sans" charset="0"/>
            </a:endParaRP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Clever, Crafty Content Profiling of Objects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35" y="3140968"/>
            <a:ext cx="3672408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95" y="5157192"/>
            <a:ext cx="2153502" cy="72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arthorias\Downloads\java-logo-625x384-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150" y="1120159"/>
            <a:ext cx="2681193" cy="164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C3PO: Representative Samples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52936"/>
            <a:ext cx="3139312" cy="31346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23528" y="5661248"/>
            <a:ext cx="8163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- Statistical </a:t>
            </a:r>
            <a:r>
              <a:rPr lang="en-US" sz="1400" dirty="0"/>
              <a:t>Consultants </a:t>
            </a:r>
            <a:r>
              <a:rPr lang="en-US" sz="1400" dirty="0" smtClean="0"/>
              <a:t>Ltd, http</a:t>
            </a:r>
            <a:r>
              <a:rPr lang="en-US" sz="1400" dirty="0"/>
              <a:t>://</a:t>
            </a:r>
            <a:r>
              <a:rPr lang="en-US" sz="1400" dirty="0" smtClean="0"/>
              <a:t>www.statisticalconsultants.co.nz/weeklyfeatures/WF7.html, 2013</a:t>
            </a:r>
            <a:endParaRPr lang="ru-RU" sz="1400" dirty="0"/>
          </a:p>
        </p:txBody>
      </p:sp>
      <p:sp>
        <p:nvSpPr>
          <p:cNvPr id="8" name="Rectangle 7"/>
          <p:cNvSpPr/>
          <p:nvPr/>
        </p:nvSpPr>
        <p:spPr>
          <a:xfrm>
            <a:off x="323528" y="5863617"/>
            <a:ext cx="89751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- D. Lane</a:t>
            </a:r>
            <a:r>
              <a:rPr lang="en-US" sz="1400" b="1" dirty="0" smtClean="0"/>
              <a:t>, </a:t>
            </a:r>
            <a:r>
              <a:rPr lang="en-US" sz="1400" i="1" dirty="0" smtClean="0"/>
              <a:t>Online </a:t>
            </a:r>
            <a:r>
              <a:rPr lang="en-US" sz="1400" i="1" dirty="0"/>
              <a:t>Statistics </a:t>
            </a:r>
            <a:r>
              <a:rPr lang="en-US" sz="1400" i="1" dirty="0" smtClean="0"/>
              <a:t>Education</a:t>
            </a:r>
            <a:r>
              <a:rPr lang="en-US" sz="1400" dirty="0" smtClean="0"/>
              <a:t>, http</a:t>
            </a:r>
            <a:r>
              <a:rPr lang="en-US" sz="1400" dirty="0"/>
              <a:t>://</a:t>
            </a:r>
            <a:r>
              <a:rPr lang="en-US" sz="1400" dirty="0" smtClean="0"/>
              <a:t>onlinestatbook.com/2/sampling_distributions/samp_dist_mean.html, 2013</a:t>
            </a:r>
            <a:endParaRPr lang="ru-RU" sz="1400" dirty="0"/>
          </a:p>
        </p:txBody>
      </p:sp>
      <p:pic>
        <p:nvPicPr>
          <p:cNvPr id="1026" name="Picture 2" descr="http://onlinestatbook.com/2/sampling_distributions/graphics/clt_sim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33" y="1841373"/>
            <a:ext cx="2595549" cy="278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4389" t="41538" r="51298" b="24193"/>
          <a:stretch/>
        </p:blipFill>
        <p:spPr>
          <a:xfrm>
            <a:off x="6158153" y="1407711"/>
            <a:ext cx="2985847" cy="158924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55774" y="4523312"/>
            <a:ext cx="1842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SysSampler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616848" y="1033399"/>
            <a:ext cx="1942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DistSampler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508104" y="961564"/>
            <a:ext cx="2731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Size'o'Matic</a:t>
            </a:r>
            <a:r>
              <a:rPr lang="en-US" sz="2800" dirty="0"/>
              <a:t> 3000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03200" y="321649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394611" y="162796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**</a:t>
            </a:r>
            <a:endParaRPr lang="ru-R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-36512" y="5863617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**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107504" y="566499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7254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-324544" y="836712"/>
            <a:ext cx="9217024" cy="5472608"/>
          </a:xfrm>
        </p:spPr>
        <p:txBody>
          <a:bodyPr anchor="t"/>
          <a:lstStyle/>
          <a:p>
            <a:pPr marL="1003300" indent="-457200">
              <a:defRPr/>
            </a:pPr>
            <a:r>
              <a:rPr lang="en-US" dirty="0">
                <a:sym typeface="Gill Sans" charset="0"/>
              </a:rPr>
              <a:t>CPU: 2.3GHz 2-core, RAM: 4GB, HDD.</a:t>
            </a:r>
          </a:p>
          <a:p>
            <a:pPr marL="1003300" indent="-457200">
              <a:defRPr/>
            </a:pPr>
            <a:r>
              <a:rPr lang="en-US" dirty="0" smtClean="0">
                <a:sym typeface="Gill Sans" charset="0"/>
              </a:rPr>
              <a:t>CLI + Web-</a:t>
            </a:r>
            <a:r>
              <a:rPr lang="en-US" dirty="0">
                <a:sym typeface="Gill Sans" charset="0"/>
              </a:rPr>
              <a:t>a</a:t>
            </a:r>
            <a:r>
              <a:rPr lang="en-US" dirty="0" smtClean="0">
                <a:sym typeface="Gill Sans" charset="0"/>
              </a:rPr>
              <a:t>pp</a:t>
            </a:r>
          </a:p>
          <a:p>
            <a:pPr marL="1403350" lvl="1" indent="-457200">
              <a:defRPr/>
            </a:pPr>
            <a:r>
              <a:rPr lang="en-US" sz="2600" dirty="0" smtClean="0">
                <a:sym typeface="Gill Sans" charset="0"/>
              </a:rPr>
              <a:t>Govdocs1 </a:t>
            </a:r>
            <a:endParaRPr lang="ru-RU" sz="26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945699 </a:t>
            </a:r>
            <a:r>
              <a:rPr lang="en-US" sz="2400" dirty="0" smtClean="0">
                <a:sym typeface="Gill Sans" charset="0"/>
              </a:rPr>
              <a:t>FITS files </a:t>
            </a:r>
            <a:endParaRPr lang="en-US" sz="24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i</a:t>
            </a:r>
            <a:r>
              <a:rPr lang="en-US" sz="2400" dirty="0" smtClean="0">
                <a:sym typeface="Gill Sans" charset="0"/>
              </a:rPr>
              <a:t>ngest - 1h </a:t>
            </a:r>
            <a:r>
              <a:rPr lang="en-US" sz="2400" dirty="0">
                <a:sym typeface="Gill Sans" charset="0"/>
              </a:rPr>
              <a:t>48m</a:t>
            </a:r>
            <a:endParaRPr lang="ru-RU" sz="24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 smtClean="0">
                <a:sym typeface="Gill Sans" charset="0"/>
              </a:rPr>
              <a:t>profile </a:t>
            </a:r>
            <a:r>
              <a:rPr lang="en-US" sz="2400" dirty="0">
                <a:sym typeface="Gill Sans" charset="0"/>
              </a:rPr>
              <a:t>- 12 </a:t>
            </a:r>
            <a:r>
              <a:rPr lang="en-US" sz="2400" dirty="0" smtClean="0">
                <a:sym typeface="Gill Sans" charset="0"/>
              </a:rPr>
              <a:t>minutes</a:t>
            </a: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112 different object </a:t>
            </a:r>
            <a:r>
              <a:rPr lang="en-US" sz="2400" dirty="0" smtClean="0">
                <a:sym typeface="Gill Sans" charset="0"/>
              </a:rPr>
              <a:t>properties</a:t>
            </a:r>
            <a:endParaRPr lang="en-US" sz="2400" dirty="0">
              <a:sym typeface="Gill Sans" charset="0"/>
            </a:endParaRPr>
          </a:p>
          <a:p>
            <a:pPr marL="1403350" lvl="1" indent="-457200">
              <a:defRPr/>
            </a:pPr>
            <a:r>
              <a:rPr lang="en-US" sz="2600" dirty="0" smtClean="0">
                <a:sym typeface="Gill Sans" charset="0"/>
              </a:rPr>
              <a:t>Internet Memory Web </a:t>
            </a:r>
            <a:r>
              <a:rPr lang="en-US" sz="2600" dirty="0">
                <a:sym typeface="Gill Sans" charset="0"/>
              </a:rPr>
              <a:t>Archive Data</a:t>
            </a: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958638 </a:t>
            </a:r>
            <a:r>
              <a:rPr lang="en-US" sz="2400" dirty="0" smtClean="0">
                <a:sym typeface="Gill Sans" charset="0"/>
              </a:rPr>
              <a:t>FITS files </a:t>
            </a:r>
            <a:endParaRPr lang="en-US" sz="24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 smtClean="0">
                <a:sym typeface="Gill Sans" charset="0"/>
              </a:rPr>
              <a:t>ingest - 2h 58m</a:t>
            </a:r>
            <a:endParaRPr lang="en-US" sz="24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profile - 13.5 </a:t>
            </a:r>
            <a:r>
              <a:rPr lang="en-US" sz="2400" dirty="0" smtClean="0">
                <a:sym typeface="Gill Sans" charset="0"/>
              </a:rPr>
              <a:t>minutes</a:t>
            </a:r>
            <a:endParaRPr lang="en-US" sz="2400" dirty="0">
              <a:sym typeface="Gill Sans" charset="0"/>
            </a:endParaRPr>
          </a:p>
          <a:p>
            <a:pPr marL="1803400" lvl="2" indent="-457200">
              <a:defRPr/>
            </a:pPr>
            <a:r>
              <a:rPr lang="en-US" sz="2400" dirty="0">
                <a:sym typeface="Gill Sans" charset="0"/>
              </a:rPr>
              <a:t>105 different object </a:t>
            </a:r>
            <a:r>
              <a:rPr lang="en-US" sz="2400" dirty="0" smtClean="0">
                <a:sym typeface="Gill Sans" charset="0"/>
              </a:rPr>
              <a:t>properties</a:t>
            </a:r>
            <a:endParaRPr lang="en-US" dirty="0">
              <a:sym typeface="Gill Sans" charset="0"/>
            </a:endParaRPr>
          </a:p>
          <a:p>
            <a:pPr marL="546100" indent="0">
              <a:buNone/>
              <a:defRPr/>
            </a:pPr>
            <a:endParaRPr lang="en-US" dirty="0" smtClean="0">
              <a:sym typeface="Gill Sans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C3PO: Performance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 indent="-292100">
              <a:lnSpc>
                <a:spcPct val="150000"/>
              </a:lnSpc>
              <a:spcBef>
                <a:spcPct val="0"/>
              </a:spcBef>
            </a:pPr>
            <a:r>
              <a:rPr lang="en-US" dirty="0">
                <a:sym typeface="Gill Sans" charset="0"/>
              </a:rPr>
              <a:t>CPU: 2.3GHz 2-core, RAM: 4GB, HDD.</a:t>
            </a:r>
          </a:p>
          <a:p>
            <a:pPr marL="292100" indent="-292100">
              <a:lnSpc>
                <a:spcPct val="150000"/>
              </a:lnSpc>
              <a:spcBef>
                <a:spcPct val="0"/>
              </a:spcBef>
            </a:pPr>
            <a:r>
              <a:rPr lang="en-US" dirty="0" smtClean="0"/>
              <a:t>CLI + </a:t>
            </a:r>
            <a:r>
              <a:rPr lang="en-US" dirty="0" err="1" smtClean="0"/>
              <a:t>noDB</a:t>
            </a:r>
            <a:r>
              <a:rPr lang="en-US" dirty="0" smtClean="0"/>
              <a:t> adaptor (not publicly available yet)</a:t>
            </a:r>
          </a:p>
          <a:p>
            <a:pPr marL="692150" lvl="1" indent="-292100">
              <a:lnSpc>
                <a:spcPct val="150000"/>
              </a:lnSpc>
              <a:spcBef>
                <a:spcPct val="0"/>
              </a:spcBef>
            </a:pPr>
            <a:r>
              <a:rPr lang="en-US" sz="2600" dirty="0" smtClean="0"/>
              <a:t>SB (Denmark) dataset - 12 TB of data</a:t>
            </a:r>
            <a:endParaRPr lang="ru-RU" sz="2600" dirty="0">
              <a:sym typeface="Gill Sans" charset="0"/>
            </a:endParaRPr>
          </a:p>
          <a:p>
            <a:pPr marL="1403350" lvl="1" indent="-457200">
              <a:defRPr/>
            </a:pPr>
            <a:r>
              <a:rPr lang="en-US" dirty="0"/>
              <a:t>563M FITS files</a:t>
            </a:r>
            <a:r>
              <a:rPr lang="en-US" dirty="0" smtClean="0">
                <a:sym typeface="Gill Sans" charset="0"/>
              </a:rPr>
              <a:t> </a:t>
            </a:r>
            <a:endParaRPr lang="en-US" dirty="0">
              <a:sym typeface="Gill Sans" charset="0"/>
            </a:endParaRPr>
          </a:p>
          <a:p>
            <a:pPr marL="1403350" lvl="1" indent="-457200">
              <a:defRPr/>
            </a:pPr>
            <a:r>
              <a:rPr lang="en-US" dirty="0">
                <a:sym typeface="Gill Sans" charset="0"/>
              </a:rPr>
              <a:t>n</a:t>
            </a:r>
            <a:r>
              <a:rPr lang="en-US" dirty="0" smtClean="0">
                <a:sym typeface="Gill Sans" charset="0"/>
              </a:rPr>
              <a:t>o ingest</a:t>
            </a:r>
            <a:endParaRPr lang="ru-RU" dirty="0" smtClean="0">
              <a:sym typeface="Gill Sans" charset="0"/>
            </a:endParaRPr>
          </a:p>
          <a:p>
            <a:pPr marL="1403350" lvl="1" indent="-457200">
              <a:defRPr/>
            </a:pPr>
            <a:r>
              <a:rPr lang="en-US" dirty="0" smtClean="0">
                <a:sym typeface="Gill Sans" charset="0"/>
              </a:rPr>
              <a:t>profile </a:t>
            </a:r>
            <a:r>
              <a:rPr lang="en-US" dirty="0">
                <a:sym typeface="Gill Sans" charset="0"/>
              </a:rPr>
              <a:t>- </a:t>
            </a:r>
            <a:r>
              <a:rPr lang="en-US" dirty="0" smtClean="0">
                <a:sym typeface="Gill Sans" charset="0"/>
              </a:rPr>
              <a:t>49 hours</a:t>
            </a:r>
            <a:endParaRPr lang="en-US" dirty="0">
              <a:sym typeface="Gill Sans" charset="0"/>
            </a:endParaRPr>
          </a:p>
          <a:p>
            <a:pPr marL="1403350" lvl="1" indent="-457200">
              <a:defRPr/>
            </a:pPr>
            <a:r>
              <a:rPr lang="en-US" dirty="0" smtClean="0">
                <a:sym typeface="Gill Sans" charset="0"/>
              </a:rPr>
              <a:t>5314 different </a:t>
            </a:r>
            <a:r>
              <a:rPr lang="en-US" dirty="0">
                <a:sym typeface="Gill Sans" charset="0"/>
              </a:rPr>
              <a:t>object </a:t>
            </a:r>
            <a:r>
              <a:rPr lang="en-US" dirty="0" smtClean="0">
                <a:sym typeface="Gill Sans" charset="0"/>
              </a:rPr>
              <a:t>properties</a:t>
            </a:r>
            <a:endParaRPr lang="en-US" dirty="0">
              <a:sym typeface="Gill Sans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C3PO: Performance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76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lnSpc>
                <a:spcPct val="150000"/>
              </a:lnSpc>
            </a:pPr>
            <a:r>
              <a:rPr lang="en-US" dirty="0" smtClean="0"/>
              <a:t>Conflict </a:t>
            </a:r>
            <a:r>
              <a:rPr lang="en-US" dirty="0" smtClean="0"/>
              <a:t>reduction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Conflicts of type 2 are solved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Use the PW ontology for an alignment with other </a:t>
            </a:r>
            <a:r>
              <a:rPr lang="en-US" dirty="0" smtClean="0"/>
              <a:t>tools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Consistent naming of properties, values, measures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The ontology will solve conflicts of type 1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Data Connector </a:t>
            </a:r>
            <a:r>
              <a:rPr lang="en-US" dirty="0" smtClean="0"/>
              <a:t>API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 smtClean="0"/>
              <a:t>A common interface to interact with repositories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C3PO: Roadmap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31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889000">
              <a:lnSpc>
                <a:spcPct val="150000"/>
              </a:lnSpc>
              <a:buFont typeface="Gill Sans" charset="0"/>
              <a:buChar char="•"/>
              <a:defRPr/>
            </a:pPr>
            <a:r>
              <a:rPr lang="en-US" dirty="0" smtClean="0">
                <a:sym typeface="Gill Sans" charset="0"/>
              </a:rPr>
              <a:t>Characterization is time </a:t>
            </a:r>
            <a:r>
              <a:rPr lang="en-US" dirty="0">
                <a:sym typeface="Gill Sans" charset="0"/>
              </a:rPr>
              <a:t>consuming</a:t>
            </a:r>
          </a:p>
          <a:p>
            <a:pPr marL="889000">
              <a:lnSpc>
                <a:spcPct val="150000"/>
              </a:lnSpc>
              <a:buFont typeface="Gill Sans" charset="0"/>
              <a:buChar char="•"/>
              <a:defRPr/>
            </a:pPr>
            <a:r>
              <a:rPr lang="en-US" dirty="0" smtClean="0">
                <a:sym typeface="Gill Sans" charset="0"/>
              </a:rPr>
              <a:t>It </a:t>
            </a:r>
            <a:r>
              <a:rPr lang="en-US" dirty="0">
                <a:sym typeface="Gill Sans" charset="0"/>
              </a:rPr>
              <a:t>can be faulty</a:t>
            </a:r>
          </a:p>
          <a:p>
            <a:pPr marL="889000">
              <a:lnSpc>
                <a:spcPct val="150000"/>
              </a:lnSpc>
              <a:buFont typeface="Gill Sans" charset="0"/>
              <a:buChar char="•"/>
              <a:defRPr/>
            </a:pPr>
            <a:r>
              <a:rPr lang="en-US" dirty="0" smtClean="0">
                <a:sym typeface="Gill Sans" charset="0"/>
              </a:rPr>
              <a:t>Know </a:t>
            </a:r>
            <a:r>
              <a:rPr lang="en-US" dirty="0">
                <a:sym typeface="Gill Sans" charset="0"/>
              </a:rPr>
              <a:t>your tools</a:t>
            </a:r>
          </a:p>
          <a:p>
            <a:pPr marL="889000">
              <a:lnSpc>
                <a:spcPct val="150000"/>
              </a:lnSpc>
              <a:buFont typeface="Gill Sans" charset="0"/>
              <a:buChar char="•"/>
              <a:defRPr/>
            </a:pPr>
            <a:r>
              <a:rPr lang="en-US" dirty="0">
                <a:sym typeface="Gill Sans" charset="0"/>
              </a:rPr>
              <a:t>A</a:t>
            </a:r>
            <a:r>
              <a:rPr lang="en-US" dirty="0" smtClean="0">
                <a:sym typeface="Gill Sans" charset="0"/>
              </a:rPr>
              <a:t> tool for content profiling? C3PO!  </a:t>
            </a:r>
            <a:endParaRPr lang="en-US" dirty="0">
              <a:sym typeface="Gill Sans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i="1" smtClean="0"/>
              <a:t>This work was partially supported by the SCAPE Project.</a:t>
            </a:r>
          </a:p>
          <a:p>
            <a:pPr>
              <a:defRPr/>
            </a:pPr>
            <a:r>
              <a:rPr lang="en-US" i="1" smtClean="0"/>
              <a:t>The SCAPE project is co‐funded by the European Union under FP7 ICT‐2009.4.1 (Grant Agreement number 270137).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41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APE_slides-Template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2F561B9-6E84-4EB1-A2A9-1621B35A8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2F3F58-53D2-42BC-8477-602317A39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242EB843-90F5-4638-BD28-69812A190920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SCAPE_slides-Template</Template>
  <TotalTime>687</TotalTime>
  <Words>2101</Words>
  <Application>Microsoft Office PowerPoint</Application>
  <PresentationFormat>On-screen Show (4:3)</PresentationFormat>
  <Paragraphs>304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MS PGothic</vt:lpstr>
      <vt:lpstr>Arial</vt:lpstr>
      <vt:lpstr>Calibri</vt:lpstr>
      <vt:lpstr>Gill Sans</vt:lpstr>
      <vt:lpstr>SCAPE_slides-Template</vt:lpstr>
      <vt:lpstr>Content Profiling and C3PO</vt:lpstr>
      <vt:lpstr>Agenda</vt:lpstr>
      <vt:lpstr>What is it?</vt:lpstr>
      <vt:lpstr>Large Synoptic Survey Telescope</vt:lpstr>
      <vt:lpstr>Variety of Data</vt:lpstr>
      <vt:lpstr>PowerPoint Presentation</vt:lpstr>
      <vt:lpstr>Conclusions?</vt:lpstr>
      <vt:lpstr>Place for Characterization</vt:lpstr>
      <vt:lpstr>Characterization</vt:lpstr>
      <vt:lpstr>Characterization</vt:lpstr>
      <vt:lpstr>Characterization</vt:lpstr>
      <vt:lpstr>Scalability</vt:lpstr>
      <vt:lpstr>Tools for Characterization</vt:lpstr>
      <vt:lpstr>A few Problems…</vt:lpstr>
      <vt:lpstr>File Information Tool Set</vt:lpstr>
      <vt:lpstr>File Information Tool Set</vt:lpstr>
      <vt:lpstr>FITS Output</vt:lpstr>
      <vt:lpstr>FITS Output Conflict</vt:lpstr>
      <vt:lpstr>Conflicts</vt:lpstr>
      <vt:lpstr>Yet Another?</vt:lpstr>
      <vt:lpstr>Content Profiling</vt:lpstr>
      <vt:lpstr>Representative Sampling</vt:lpstr>
      <vt:lpstr>Clever, Crafty Content Profiling of Objects</vt:lpstr>
      <vt:lpstr>Clever, Crafty Content Profiling of Objects</vt:lpstr>
      <vt:lpstr>C3PO: Representative Samples</vt:lpstr>
      <vt:lpstr>C3PO: Performance</vt:lpstr>
      <vt:lpstr>C3PO: Performance</vt:lpstr>
      <vt:lpstr>C3PO: Roadmap</vt:lpstr>
      <vt:lpstr>Summary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what you have</dc:title>
  <dc:creator>arthorias</dc:creator>
  <cp:lastModifiedBy>artur</cp:lastModifiedBy>
  <cp:revision>177</cp:revision>
  <dcterms:created xsi:type="dcterms:W3CDTF">2013-07-14T13:54:04Z</dcterms:created>
  <dcterms:modified xsi:type="dcterms:W3CDTF">2013-11-12T23:28:34Z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0x010100F2987382569ABD4E814F6AD99F50A3C0</vt:lpwstr>
  </property>
</Properties>
</file>