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notesMasterIdLst>
    <p:notesMasterId r:id="rId7"/>
  </p:notesMasterIdLst>
  <p:handoutMasterIdLst>
    <p:handoutMasterId r:id="rId8"/>
  </p:handoutMasterIdLst>
  <p:sldIdLst>
    <p:sldId id="285" r:id="rId2"/>
    <p:sldId id="288" r:id="rId3"/>
    <p:sldId id="286" r:id="rId4"/>
    <p:sldId id="289" r:id="rId5"/>
    <p:sldId id="287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0093" autoAdjust="0"/>
  </p:normalViewPr>
  <p:slideViewPr>
    <p:cSldViewPr>
      <p:cViewPr varScale="1">
        <p:scale>
          <a:sx n="99" d="100"/>
          <a:sy n="99" d="100"/>
        </p:scale>
        <p:origin x="-24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3.xml"/><Relationship Id="rId2" Type="http://schemas.openxmlformats.org/officeDocument/2006/relationships/slide" Target="slides/slide2.xml"/><Relationship Id="rId1" Type="http://schemas.openxmlformats.org/officeDocument/2006/relationships/slide" Target="slides/slide1.xml"/><Relationship Id="rId5" Type="http://schemas.openxmlformats.org/officeDocument/2006/relationships/slide" Target="slides/slide5.xml"/><Relationship Id="rId4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312A2A-AF12-4ED5-8B98-2A3E1F33F097}" type="datetimeFigureOut">
              <a:rPr lang="en-GB"/>
              <a:pPr>
                <a:defRPr/>
              </a:pPr>
              <a:t>22/11/2013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E38CEC0-5764-46A4-B24F-E2B92A2149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85118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73143CF-9B07-4E09-BF78-01E0CD407209}" type="datetimeFigureOut">
              <a:rPr lang="en-GB"/>
              <a:pPr>
                <a:defRPr/>
              </a:pPr>
              <a:t>22/11/2013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7BD602D-B217-45B9-9B8A-D732A28893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23917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charset="0"/>
              <a:buNone/>
            </a:pPr>
            <a:endParaRPr lang="en-GB" sz="1200" b="0" u="non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charset="0"/>
              <a:buNone/>
            </a:pPr>
            <a:endParaRPr lang="en-GB" sz="1200" b="0" u="non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charset="0"/>
              <a:buNone/>
            </a:pPr>
            <a:endParaRPr lang="en-GB" sz="1200" b="0" u="non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charset="0"/>
              <a:buNone/>
            </a:pPr>
            <a:endParaRPr lang="en-GB" sz="1200" b="0" u="non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>
              <a:buFont typeface="Arial" charset="0"/>
              <a:buNone/>
            </a:pPr>
            <a:endParaRPr lang="en-GB" sz="1200" b="0" u="none" dirty="0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6524625"/>
            <a:ext cx="9144000" cy="33337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4"/>
          <p:cNvSpPr/>
          <p:nvPr userDrawn="1"/>
        </p:nvSpPr>
        <p:spPr>
          <a:xfrm>
            <a:off x="0" y="6381750"/>
            <a:ext cx="9144000" cy="18891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3124200" y="6524625"/>
            <a:ext cx="2895600" cy="333375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200" smtClean="0">
                <a:latin typeface="+mn-lt"/>
                <a:cs typeface="+mn-cs"/>
              </a:rPr>
              <a:t>http://archaeologydataservice.ac.uk</a:t>
            </a:r>
            <a:endParaRPr lang="en-GB" sz="1200" dirty="0" smtClean="0">
              <a:latin typeface="+mn-lt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6308725"/>
            <a:ext cx="9144000" cy="730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6237288"/>
            <a:ext cx="9144000" cy="714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144000" cy="14128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0" name="Picture 12" descr="ADS_logo_whit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15888"/>
            <a:ext cx="1223963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2F2F5-0275-4A50-9702-5CFEF120E6DF}" type="datetime1">
              <a:rPr lang="en-GB" smtClean="0"/>
              <a:pPr>
                <a:defRPr/>
              </a:pPr>
              <a:t>22/11/2013</a:t>
            </a:fld>
            <a:endParaRPr lang="en-GB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http://archaeologydataservice.ac.uk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07CB3-1DAE-4B40-B689-BF3E78D597D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15AA5F-D792-4291-BD86-29E7DC45B795}" type="datetime1">
              <a:rPr lang="en-GB" smtClean="0"/>
              <a:pPr>
                <a:defRPr/>
              </a:pPr>
              <a:t>22/11/2013</a:t>
            </a:fld>
            <a:endParaRPr lang="en-GB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GB"/>
              <a:t>http://archaeologydataservice.ac.uk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332641-342D-40D2-9350-894A85F6E5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F0F75"/>
        </a:buClr>
        <a:buSzPct val="125000"/>
        <a:buFont typeface="Arial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99CC"/>
        </a:buClr>
        <a:buSzPct val="125000"/>
        <a:buFont typeface="Arial" charset="0"/>
        <a:buChar char="•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E06A9F"/>
        </a:buClr>
        <a:buSzPct val="125000"/>
        <a:buFont typeface="Arial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848BA8"/>
        </a:buClr>
        <a:buSzPct val="125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70C0"/>
        </a:buClr>
        <a:buSzPct val="125000"/>
        <a:buFont typeface="Arial" charset="0"/>
        <a:buChar char="•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http://archaeologydataservice.ac.uk/blog/tag/audit/" TargetMode="External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hyperlink" Target="https://github.com/openplanets/SPRUCE/tree/master/ReACT" TargetMode="External"/><Relationship Id="rId4" Type="http://schemas.openxmlformats.org/officeDocument/2006/relationships/hyperlink" Target="http://www.openplanetsfoundation.org/blogs/2012-12-05-resource-audit-and-comparison-tool-reac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944" y="3501008"/>
            <a:ext cx="7228456" cy="1440161"/>
          </a:xfrm>
        </p:spPr>
        <p:txBody>
          <a:bodyPr/>
          <a:lstStyle/>
          <a:p>
            <a:pPr>
              <a:buNone/>
            </a:pPr>
            <a:r>
              <a:rPr lang="en-GB" sz="1600" b="1" dirty="0" smtClean="0">
                <a:solidFill>
                  <a:schemeClr val="tx2"/>
                </a:solidFill>
                <a:latin typeface="Calibri" pitchFamily="34" charset="0"/>
              </a:rPr>
              <a:t>Overview</a:t>
            </a:r>
          </a:p>
          <a:p>
            <a:pPr>
              <a:buClrTx/>
            </a:pPr>
            <a:r>
              <a:rPr lang="en-GB" sz="1400" dirty="0" smtClean="0">
                <a:latin typeface="Calibri" panose="020F0502020204030204" pitchFamily="34" charset="0"/>
              </a:rPr>
              <a:t>The problem</a:t>
            </a:r>
          </a:p>
          <a:p>
            <a:pPr>
              <a:buClrTx/>
            </a:pPr>
            <a:r>
              <a:rPr lang="en-GB" sz="1400" dirty="0" smtClean="0">
                <a:latin typeface="Calibri" panose="020F0502020204030204" pitchFamily="34" charset="0"/>
              </a:rPr>
              <a:t>The solution</a:t>
            </a:r>
          </a:p>
          <a:p>
            <a:pPr>
              <a:buClrTx/>
            </a:pPr>
            <a:r>
              <a:rPr lang="en-GB" sz="1400" dirty="0" smtClean="0">
                <a:latin typeface="Calibri" panose="020F0502020204030204" pitchFamily="34" charset="0"/>
              </a:rPr>
              <a:t>Benefits/Lesson</a:t>
            </a:r>
          </a:p>
          <a:p>
            <a:pPr algn="ctr">
              <a:buFont typeface="Arial" charset="0"/>
              <a:buNone/>
            </a:pPr>
            <a:endParaRPr lang="en-GB" sz="1600" dirty="0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2000" dirty="0" smtClean="0">
              <a:latin typeface="Arial Unicode MS" pitchFamily="34" charset="-128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GB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815" y="5368192"/>
            <a:ext cx="2499074" cy="7508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76" y="5389987"/>
            <a:ext cx="1224136" cy="7072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373216"/>
            <a:ext cx="2499074" cy="75087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84435"/>
            <a:ext cx="1224136" cy="707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89" y="116632"/>
            <a:ext cx="1241485" cy="4636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43944" y="1052736"/>
            <a:ext cx="7228456" cy="2008242"/>
          </a:xfrm>
          <a:prstGeom prst="rect">
            <a:avLst/>
          </a:prstGeom>
          <a:solidFill>
            <a:schemeClr val="bg1"/>
          </a:solidFill>
          <a:ln w="31750" cap="sq" cmpd="sng">
            <a:solidFill>
              <a:schemeClr val="tx2"/>
            </a:solidFill>
            <a:round/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endParaRPr lang="en-GB" sz="1400" dirty="0" smtClean="0">
              <a:latin typeface="Calibri" pitchFamily="34" charset="0"/>
            </a:endParaRPr>
          </a:p>
          <a:p>
            <a:pPr algn="ctr">
              <a:buNone/>
            </a:pPr>
            <a:r>
              <a:rPr lang="en-GB" sz="2800" dirty="0" smtClean="0">
                <a:latin typeface="Calibri" pitchFamily="34" charset="0"/>
              </a:rPr>
              <a:t>Resource </a:t>
            </a:r>
            <a:r>
              <a:rPr lang="en-GB" sz="2800" dirty="0">
                <a:latin typeface="Calibri" pitchFamily="34" charset="0"/>
              </a:rPr>
              <a:t>Audit and Comparison Tool (</a:t>
            </a:r>
            <a:r>
              <a:rPr lang="en-GB" sz="2800" dirty="0" err="1">
                <a:latin typeface="Calibri" pitchFamily="34" charset="0"/>
              </a:rPr>
              <a:t>ReACT</a:t>
            </a:r>
            <a:r>
              <a:rPr lang="en-GB" sz="2800" dirty="0">
                <a:latin typeface="Calibri" pitchFamily="34" charset="0"/>
              </a:rPr>
              <a:t>) </a:t>
            </a:r>
          </a:p>
          <a:p>
            <a:pPr algn="ctr">
              <a:buFont typeface="Arial" charset="0"/>
              <a:buNone/>
            </a:pPr>
            <a:endParaRPr lang="en-GB" sz="1050" dirty="0">
              <a:latin typeface="Calibri" pitchFamily="34" charset="0"/>
            </a:endParaRPr>
          </a:p>
          <a:p>
            <a:pPr algn="ctr">
              <a:buNone/>
            </a:pPr>
            <a:r>
              <a:rPr lang="en-GB" dirty="0">
                <a:latin typeface="Calibri" pitchFamily="34" charset="0"/>
              </a:rPr>
              <a:t>Ray Moore (</a:t>
            </a:r>
            <a:r>
              <a:rPr lang="en-GB" i="1" dirty="0">
                <a:latin typeface="Calibri" pitchFamily="34" charset="0"/>
              </a:rPr>
              <a:t>Archaeology Data Service</a:t>
            </a:r>
            <a:r>
              <a:rPr lang="en-GB" dirty="0">
                <a:latin typeface="Calibri" pitchFamily="34" charset="0"/>
              </a:rPr>
              <a:t>)</a:t>
            </a:r>
          </a:p>
          <a:p>
            <a:pPr algn="ctr">
              <a:buNone/>
            </a:pPr>
            <a:r>
              <a:rPr lang="en-GB" dirty="0">
                <a:latin typeface="Calibri" pitchFamily="34" charset="0"/>
              </a:rPr>
              <a:t>and </a:t>
            </a:r>
          </a:p>
          <a:p>
            <a:pPr algn="ctr">
              <a:buNone/>
            </a:pPr>
            <a:r>
              <a:rPr lang="en-GB" dirty="0">
                <a:latin typeface="Calibri" pitchFamily="34" charset="0"/>
              </a:rPr>
              <a:t>Andrew Amato (</a:t>
            </a:r>
            <a:r>
              <a:rPr lang="en-GB" i="1" dirty="0">
                <a:latin typeface="Calibri" pitchFamily="34" charset="0"/>
              </a:rPr>
              <a:t>London School of Economics and Political Science</a:t>
            </a:r>
            <a:r>
              <a:rPr lang="en-GB" dirty="0" smtClean="0">
                <a:latin typeface="Calibri" pitchFamily="34" charset="0"/>
              </a:rPr>
              <a:t>)</a:t>
            </a:r>
            <a:endParaRPr lang="en-GB" dirty="0">
              <a:latin typeface="Calibri" pitchFamily="34" charset="0"/>
            </a:endParaRPr>
          </a:p>
          <a:p>
            <a:endParaRPr lang="en-GB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>
          <a:xfrm>
            <a:off x="6876256" y="6492875"/>
            <a:ext cx="2267744" cy="365125"/>
          </a:xfrm>
        </p:spPr>
        <p:txBody>
          <a:bodyPr/>
          <a:lstStyle/>
          <a:p>
            <a:pPr algn="r">
              <a:defRPr/>
            </a:pPr>
            <a:r>
              <a:rPr lang="en-GB" sz="1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Monday, 25 November 2013</a:t>
            </a:r>
            <a:endParaRPr lang="en-GB" sz="14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GB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95011"/>
            <a:ext cx="1224136" cy="70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373216"/>
            <a:ext cx="2499074" cy="750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84435"/>
            <a:ext cx="1224136" cy="707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89" y="116632"/>
            <a:ext cx="1241485" cy="4636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47702" y="1628800"/>
            <a:ext cx="576445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alibri" panose="020F0502020204030204" pitchFamily="34" charset="0"/>
              </a:rPr>
              <a:t>Digital archiving typically involves checking large numbers of digital objects preserved and disseminated in different formats and maintained in discrete file structures and locations. </a:t>
            </a: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endParaRPr lang="en-GB" sz="1400" dirty="0">
              <a:latin typeface="Calibri" panose="020F0502020204030204" pitchFamily="34" charset="0"/>
            </a:endParaRP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endParaRPr lang="en-GB" sz="1400" dirty="0">
              <a:latin typeface="Calibri" panose="020F0502020204030204" pitchFamily="34" charset="0"/>
            </a:endParaRP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endParaRPr lang="en-GB" sz="1400" dirty="0">
              <a:latin typeface="Calibri" panose="020F0502020204030204" pitchFamily="34" charset="0"/>
            </a:endParaRP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endParaRPr lang="en-GB" sz="1400" dirty="0">
              <a:latin typeface="Calibri" panose="020F0502020204030204" pitchFamily="34" charset="0"/>
            </a:endParaRP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endParaRPr lang="en-GB" sz="1400" dirty="0" smtClean="0">
              <a:latin typeface="Calibri" panose="020F0502020204030204" pitchFamily="34" charset="0"/>
            </a:endParaRPr>
          </a:p>
          <a:p>
            <a:r>
              <a:rPr lang="en-GB" sz="1400" dirty="0" smtClean="0">
                <a:latin typeface="Calibri" panose="020F0502020204030204" pitchFamily="34" charset="0"/>
              </a:rPr>
              <a:t>We needed a simple tool that allowed us to quickly and effectively audit and compare the digital objects in these locations.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5628" y="2492896"/>
            <a:ext cx="6516692" cy="181588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363538"/>
            <a:r>
              <a:rPr lang="en-GB" sz="1400" b="1" dirty="0">
                <a:latin typeface="Calibri" panose="020F0502020204030204" pitchFamily="34" charset="0"/>
              </a:rPr>
              <a:t>For example</a:t>
            </a:r>
            <a:r>
              <a:rPr lang="en-GB" sz="1400" dirty="0">
                <a:latin typeface="Calibri" panose="020F0502020204030204" pitchFamily="34" charset="0"/>
              </a:rPr>
              <a:t>: The standard OAIS (Open Archival Information System) model in digital preservation </a:t>
            </a:r>
            <a:r>
              <a:rPr lang="en-GB" sz="1400" dirty="0" smtClean="0">
                <a:latin typeface="Calibri" panose="020F0502020204030204" pitchFamily="34" charset="0"/>
              </a:rPr>
              <a:t>data is preserved in </a:t>
            </a:r>
            <a:r>
              <a:rPr lang="en-GB" sz="1400" dirty="0">
                <a:latin typeface="Calibri" panose="020F0502020204030204" pitchFamily="34" charset="0"/>
              </a:rPr>
              <a:t>three discrete ‘packages’:</a:t>
            </a:r>
          </a:p>
          <a:p>
            <a:pPr defTabSz="363538"/>
            <a:endParaRPr lang="en-GB" sz="1400" dirty="0">
              <a:latin typeface="Calibri" panose="020F0502020204030204" pitchFamily="34" charset="0"/>
            </a:endParaRPr>
          </a:p>
          <a:p>
            <a:pPr marL="452438" lvl="1" indent="-274638" defTabSz="265113">
              <a:buFont typeface="+mj-lt"/>
              <a:buAutoNum type="arabicPeriod"/>
            </a:pPr>
            <a:r>
              <a:rPr lang="en-GB" sz="1400" i="1" dirty="0">
                <a:latin typeface="Calibri" panose="020F0502020204030204" pitchFamily="34" charset="0"/>
              </a:rPr>
              <a:t>Submission Information Package</a:t>
            </a:r>
            <a:r>
              <a:rPr lang="en-GB" sz="1400" dirty="0">
                <a:latin typeface="Calibri" panose="020F0502020204030204" pitchFamily="34" charset="0"/>
              </a:rPr>
              <a:t> (SIP) [original]</a:t>
            </a:r>
          </a:p>
          <a:p>
            <a:pPr marL="452438" lvl="1" indent="-274638" defTabSz="265113">
              <a:buFont typeface="+mj-lt"/>
              <a:buAutoNum type="arabicPeriod"/>
            </a:pPr>
            <a:r>
              <a:rPr lang="en-GB" sz="1400" i="1" dirty="0">
                <a:latin typeface="Calibri" panose="020F0502020204030204" pitchFamily="34" charset="0"/>
              </a:rPr>
              <a:t>Archival Information Package</a:t>
            </a:r>
            <a:r>
              <a:rPr lang="en-GB" sz="1400" dirty="0">
                <a:latin typeface="Calibri" panose="020F0502020204030204" pitchFamily="34" charset="0"/>
              </a:rPr>
              <a:t> (AIP) [preservation] and</a:t>
            </a:r>
          </a:p>
          <a:p>
            <a:pPr marL="452438" lvl="1" indent="-274638" defTabSz="265113">
              <a:buFont typeface="+mj-lt"/>
              <a:buAutoNum type="arabicPeriod"/>
            </a:pPr>
            <a:r>
              <a:rPr lang="en-GB" sz="1400" i="1" dirty="0">
                <a:latin typeface="Calibri" panose="020F0502020204030204" pitchFamily="34" charset="0"/>
              </a:rPr>
              <a:t>Dissemination Information Package</a:t>
            </a:r>
            <a:r>
              <a:rPr lang="en-GB" sz="1400" dirty="0">
                <a:latin typeface="Calibri" panose="020F0502020204030204" pitchFamily="34" charset="0"/>
              </a:rPr>
              <a:t> (DIP) [dissemination]</a:t>
            </a:r>
          </a:p>
          <a:p>
            <a:pPr marL="800100" lvl="1" indent="-342900" defTabSz="363538">
              <a:buFont typeface="+mj-lt"/>
              <a:buAutoNum type="arabicPeriod"/>
            </a:pPr>
            <a:endParaRPr lang="en-GB" sz="1400" dirty="0">
              <a:latin typeface="Calibri" panose="020F0502020204030204" pitchFamily="34" charset="0"/>
            </a:endParaRPr>
          </a:p>
          <a:p>
            <a:pPr marL="0" lvl="1" defTabSz="363538"/>
            <a:r>
              <a:rPr lang="en-GB" sz="1400" dirty="0">
                <a:latin typeface="Calibri" panose="020F0502020204030204" pitchFamily="34" charset="0"/>
              </a:rPr>
              <a:t>Each of which may preserve digital objects in different formats/versions</a:t>
            </a:r>
            <a:r>
              <a:rPr lang="en-GB" sz="1400" dirty="0" smtClean="0">
                <a:latin typeface="Calibri" panose="020F0502020204030204" pitchFamily="34" charset="0"/>
              </a:rPr>
              <a:t>.</a:t>
            </a:r>
            <a:endParaRPr lang="en-GB" sz="1400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1" y="692696"/>
            <a:ext cx="861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Problem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77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Arial" charset="0"/>
              <a:buNone/>
            </a:pPr>
            <a:endParaRPr lang="en-GB" sz="2000" dirty="0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1600" dirty="0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2000" dirty="0" smtClean="0">
              <a:latin typeface="Arial Unicode MS" pitchFamily="34" charset="-128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GB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95011"/>
            <a:ext cx="1224136" cy="70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373216"/>
            <a:ext cx="2499074" cy="750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84435"/>
            <a:ext cx="1224136" cy="707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89" y="116632"/>
            <a:ext cx="1241485" cy="4636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99" y="724954"/>
            <a:ext cx="3641967" cy="43473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444923"/>
            <a:ext cx="5112568" cy="26687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47964" y="1628800"/>
            <a:ext cx="4644516" cy="178510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400" i="1" dirty="0" err="1" smtClean="0">
                <a:latin typeface="Calibri" panose="020F0502020204030204" pitchFamily="34" charset="0"/>
              </a:rPr>
              <a:t>ReACT</a:t>
            </a:r>
            <a:r>
              <a:rPr lang="en-GB" sz="1400" i="1" dirty="0" smtClean="0">
                <a:latin typeface="Calibri" panose="020F0502020204030204" pitchFamily="34" charset="0"/>
              </a:rPr>
              <a:t> uses </a:t>
            </a:r>
            <a:r>
              <a:rPr lang="en-GB" sz="1400" i="1" dirty="0">
                <a:latin typeface="Calibri" panose="020F0502020204030204" pitchFamily="34" charset="0"/>
              </a:rPr>
              <a:t>VBA macros within a Microsoft Excel environment to </a:t>
            </a:r>
            <a:r>
              <a:rPr lang="en-GB" sz="1400" i="1" dirty="0" smtClean="0">
                <a:latin typeface="Calibri" panose="020F0502020204030204" pitchFamily="34" charset="0"/>
              </a:rPr>
              <a:t>implement </a:t>
            </a:r>
            <a:r>
              <a:rPr lang="en-GB" sz="1400" i="1" dirty="0">
                <a:latin typeface="Calibri" panose="020F0502020204030204" pitchFamily="34" charset="0"/>
              </a:rPr>
              <a:t>automated comparisons of files across folder and </a:t>
            </a:r>
            <a:r>
              <a:rPr lang="en-GB" sz="1400" i="1" dirty="0" smtClean="0">
                <a:latin typeface="Calibri" panose="020F0502020204030204" pitchFamily="34" charset="0"/>
              </a:rPr>
              <a:t>directory </a:t>
            </a:r>
            <a:r>
              <a:rPr lang="en-GB" sz="1400" i="1" dirty="0">
                <a:latin typeface="Calibri" panose="020F0502020204030204" pitchFamily="34" charset="0"/>
              </a:rPr>
              <a:t>structures enacted through a simple </a:t>
            </a:r>
            <a:r>
              <a:rPr lang="en-GB" sz="1400" i="1" dirty="0" smtClean="0">
                <a:latin typeface="Calibri" panose="020F0502020204030204" pitchFamily="34" charset="0"/>
              </a:rPr>
              <a:t>GUI.</a:t>
            </a:r>
          </a:p>
          <a:p>
            <a:endParaRPr lang="en-GB" sz="1200" i="1" dirty="0">
              <a:latin typeface="Calibri" panose="020F0502020204030204" pitchFamily="34" charset="0"/>
            </a:endParaRPr>
          </a:p>
          <a:p>
            <a:r>
              <a:rPr lang="en-GB" sz="1400" dirty="0" smtClean="0">
                <a:latin typeface="Calibri" panose="020F0502020204030204" pitchFamily="34" charset="0"/>
              </a:rPr>
              <a:t>This produces a simple spreadsheet report which allows the user to quickly and easily see which digital objects have been ‘matched’ from the specified locations and which were ‘missing’ from each location. </a:t>
            </a:r>
            <a:endParaRPr lang="en-GB" sz="1200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1521" y="692696"/>
            <a:ext cx="861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Solution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1" y="1565752"/>
            <a:ext cx="4114800" cy="4523462"/>
          </a:xfrm>
        </p:spPr>
        <p:txBody>
          <a:bodyPr numCol="1"/>
          <a:lstStyle/>
          <a:p>
            <a:pPr algn="ctr">
              <a:buFont typeface="Arial" charset="0"/>
              <a:buNone/>
            </a:pPr>
            <a:r>
              <a:rPr lang="en-GB" sz="16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Benefits</a:t>
            </a:r>
            <a:endParaRPr lang="en-GB" sz="1400" dirty="0" smtClean="0">
              <a:solidFill>
                <a:schemeClr val="tx2"/>
              </a:solidFill>
              <a:latin typeface="Calibri" pitchFamily="34" charset="0"/>
            </a:endParaRPr>
          </a:p>
          <a:p>
            <a:pPr>
              <a:buFont typeface="Arial" charset="0"/>
              <a:buNone/>
            </a:pPr>
            <a:endParaRPr lang="en-GB" sz="1400" dirty="0" smtClean="0">
              <a:latin typeface="Calibri" panose="020F0502020204030204" pitchFamily="34" charset="0"/>
            </a:endParaRP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i="1" dirty="0" smtClean="0">
                <a:latin typeface="Calibri" panose="020F0502020204030204" pitchFamily="34" charset="0"/>
              </a:rPr>
              <a:t>The </a:t>
            </a:r>
            <a:r>
              <a:rPr lang="en-GB" sz="1400" i="1" dirty="0" err="1" smtClean="0">
                <a:latin typeface="Calibri" panose="020F0502020204030204" pitchFamily="34" charset="0"/>
              </a:rPr>
              <a:t>ReACT</a:t>
            </a:r>
            <a:r>
              <a:rPr lang="en-GB" sz="1400" i="1" dirty="0" smtClean="0">
                <a:latin typeface="Calibri" panose="020F0502020204030204" pitchFamily="34" charset="0"/>
              </a:rPr>
              <a:t> tool</a:t>
            </a:r>
          </a:p>
          <a:p>
            <a:pPr lvl="1" algn="just">
              <a:buClrTx/>
              <a:buSzPct val="100000"/>
            </a:pPr>
            <a:r>
              <a:rPr lang="en-GB" sz="1400" dirty="0">
                <a:latin typeface="Calibri" panose="020F0502020204030204" pitchFamily="34" charset="0"/>
              </a:rPr>
              <a:t>Making life a little easier and increasing the efficiency of </a:t>
            </a:r>
            <a:r>
              <a:rPr lang="en-GB" sz="1400" dirty="0" smtClean="0">
                <a:latin typeface="Calibri" panose="020F0502020204030204" pitchFamily="34" charset="0"/>
              </a:rPr>
              <a:t>archiving workflows and provided a solution to a long-standing problem within our (and other) organisation.</a:t>
            </a:r>
            <a:endParaRPr lang="en-GB" sz="1000" dirty="0" smtClean="0">
              <a:latin typeface="Calibri" panose="020F0502020204030204" pitchFamily="34" charset="0"/>
            </a:endParaRP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i="1" dirty="0" smtClean="0">
                <a:latin typeface="Calibri" panose="020F0502020204030204" pitchFamily="34" charset="0"/>
              </a:rPr>
              <a:t>Sharing the tool with others</a:t>
            </a:r>
          </a:p>
          <a:p>
            <a:pPr lvl="1" algn="just">
              <a:buClrTx/>
              <a:buSzPct val="100000"/>
            </a:pPr>
            <a:r>
              <a:rPr lang="en-GB" sz="1400" dirty="0" smtClean="0">
                <a:latin typeface="Calibri" panose="020F0502020204030204" pitchFamily="34" charset="0"/>
              </a:rPr>
              <a:t>Suggest its use to clients depositing data with our organisation, but also creating something that can be used by others.</a:t>
            </a: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b="1" i="1" dirty="0" smtClean="0">
                <a:latin typeface="Calibri" panose="020F0502020204030204" pitchFamily="34" charset="0"/>
              </a:rPr>
              <a:t>Collaboration</a:t>
            </a:r>
          </a:p>
          <a:p>
            <a:pPr lvl="1" algn="just">
              <a:buClrTx/>
              <a:buSzPct val="100000"/>
            </a:pPr>
            <a:r>
              <a:rPr lang="en-GB" sz="1400" dirty="0" smtClean="0">
                <a:latin typeface="Calibri" panose="020F0502020204030204" pitchFamily="34" charset="0"/>
              </a:rPr>
              <a:t>Facilitates the development of relationships and networks of communication outside our ‘usual’ subject environment. </a:t>
            </a:r>
          </a:p>
          <a:p>
            <a:pPr>
              <a:buFont typeface="Arial" charset="0"/>
              <a:buNone/>
            </a:pPr>
            <a:endParaRPr lang="en-GB" sz="1400" dirty="0" smtClean="0">
              <a:latin typeface="Calibri" panose="020F0502020204030204" pitchFamily="34" charset="0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GB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95011"/>
            <a:ext cx="1224136" cy="7072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373216"/>
            <a:ext cx="2499074" cy="750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84435"/>
            <a:ext cx="1224136" cy="707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89" y="116632"/>
            <a:ext cx="1241485" cy="46361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1" y="692696"/>
            <a:ext cx="861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Benefits/Lessons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772738" y="1599284"/>
            <a:ext cx="411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F0F75"/>
              </a:buClr>
              <a:buSzPct val="125000"/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399CC"/>
              </a:buClr>
              <a:buSzPct val="125000"/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6A9F"/>
              </a:buClr>
              <a:buSzPct val="125000"/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8BA8"/>
              </a:buClr>
              <a:buSzPct val="12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Pct val="125000"/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</a:pPr>
            <a:r>
              <a:rPr lang="en-GB" sz="1600" b="1" dirty="0" smtClean="0">
                <a:solidFill>
                  <a:schemeClr val="tx2"/>
                </a:solidFill>
                <a:latin typeface="Calibri" pitchFamily="34" charset="0"/>
              </a:rPr>
              <a:t>Lessons</a:t>
            </a:r>
            <a:endParaRPr lang="en-GB" sz="1400" dirty="0" smtClean="0">
              <a:solidFill>
                <a:schemeClr val="tx2"/>
              </a:solidFill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1400" dirty="0" smtClean="0">
              <a:latin typeface="Arial Unicode MS" pitchFamily="34" charset="-128"/>
            </a:endParaRP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i="1" dirty="0" smtClean="0">
                <a:latin typeface="Calibri" panose="020F0502020204030204" pitchFamily="34" charset="0"/>
              </a:rPr>
              <a:t>Organisational problems are not simply </a:t>
            </a:r>
            <a:r>
              <a:rPr lang="en-GB" sz="1400" b="1" i="1" dirty="0" smtClean="0">
                <a:latin typeface="Calibri" panose="020F0502020204030204" pitchFamily="34" charset="0"/>
              </a:rPr>
              <a:t>OUR</a:t>
            </a:r>
            <a:r>
              <a:rPr lang="en-GB" sz="1400" i="1" dirty="0" smtClean="0">
                <a:latin typeface="Calibri" panose="020F0502020204030204" pitchFamily="34" charset="0"/>
              </a:rPr>
              <a:t> problems. </a:t>
            </a:r>
          </a:p>
          <a:p>
            <a:pPr lvl="1" algn="just">
              <a:buClrTx/>
              <a:buSzPct val="100000"/>
            </a:pPr>
            <a:r>
              <a:rPr lang="en-GB" sz="1400" dirty="0" smtClean="0">
                <a:latin typeface="Calibri" panose="020F0502020204030204" pitchFamily="34" charset="0"/>
              </a:rPr>
              <a:t>Projects, like SPRUCE, show that there is a wider world out there </a:t>
            </a:r>
            <a:r>
              <a:rPr lang="en-GB" sz="1400" dirty="0" smtClean="0">
                <a:latin typeface="Calibri" panose="020F0502020204030204" pitchFamily="34" charset="0"/>
              </a:rPr>
              <a:t>experiencing the same </a:t>
            </a:r>
            <a:r>
              <a:rPr lang="en-GB" sz="1400" dirty="0" smtClean="0">
                <a:latin typeface="Calibri" panose="020F0502020204030204" pitchFamily="34" charset="0"/>
              </a:rPr>
              <a:t>problems and allows us as a community to address them.</a:t>
            </a: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i="1" dirty="0" smtClean="0">
                <a:latin typeface="Calibri" panose="020F0502020204030204" pitchFamily="34" charset="0"/>
              </a:rPr>
              <a:t>Simple solutions are sometimes the best solutions</a:t>
            </a:r>
            <a:r>
              <a:rPr lang="en-GB" sz="1400" dirty="0" smtClean="0">
                <a:latin typeface="Calibri" panose="020F0502020204030204" pitchFamily="34" charset="0"/>
              </a:rPr>
              <a:t>. </a:t>
            </a:r>
          </a:p>
          <a:p>
            <a:pPr lvl="1" algn="just">
              <a:buClrTx/>
              <a:buSzPct val="100000"/>
            </a:pPr>
            <a:r>
              <a:rPr lang="en-GB" sz="1400" dirty="0" smtClean="0">
                <a:latin typeface="Calibri" panose="020F0502020204030204" pitchFamily="34" charset="0"/>
              </a:rPr>
              <a:t>Tools do not need to be complicated to be useful. Here we used existing software, VBA macro and a GUI to get the results needed.</a:t>
            </a:r>
          </a:p>
          <a:p>
            <a:pPr algn="just">
              <a:buClrTx/>
              <a:buSzPct val="100000"/>
              <a:buFont typeface="+mj-lt"/>
              <a:buAutoNum type="arabicPeriod"/>
            </a:pPr>
            <a:r>
              <a:rPr lang="en-GB" sz="1400" i="1" dirty="0" smtClean="0">
                <a:latin typeface="Calibri" panose="020F0502020204030204" pitchFamily="34" charset="0"/>
              </a:rPr>
              <a:t>Developing new tools and methodologies for dealing with problems can be </a:t>
            </a:r>
            <a:r>
              <a:rPr lang="en-GB" sz="1400" i="1" dirty="0" smtClean="0">
                <a:latin typeface="Calibri" panose="020F0502020204030204" pitchFamily="34" charset="0"/>
              </a:rPr>
              <a:t>fun and satisfying</a:t>
            </a:r>
            <a:r>
              <a:rPr lang="en-GB" sz="1400" i="1" dirty="0" smtClean="0">
                <a:latin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89979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en-GB" dirty="0" smtClean="0">
                <a:latin typeface="Calibri" pitchFamily="34" charset="0"/>
              </a:rPr>
              <a:t>Thanks to SPRUCE</a:t>
            </a:r>
          </a:p>
          <a:p>
            <a:pPr algn="ctr">
              <a:buNone/>
            </a:pPr>
            <a:r>
              <a:rPr lang="en-GB" sz="2400" dirty="0" smtClean="0">
                <a:latin typeface="Calibri" pitchFamily="34" charset="0"/>
              </a:rPr>
              <a:t>and the project partners</a:t>
            </a:r>
          </a:p>
          <a:p>
            <a:pPr algn="ctr">
              <a:buNone/>
            </a:pPr>
            <a:endParaRPr lang="en-GB" sz="1200" dirty="0" smtClean="0">
              <a:latin typeface="Calibri" pitchFamily="34" charset="0"/>
            </a:endParaRPr>
          </a:p>
          <a:p>
            <a:pPr>
              <a:buNone/>
            </a:pPr>
            <a:endParaRPr lang="en-GB" sz="1200" dirty="0" smtClean="0">
              <a:latin typeface="Calibri" pitchFamily="34" charset="0"/>
            </a:endParaRPr>
          </a:p>
          <a:p>
            <a:pPr>
              <a:buNone/>
            </a:pPr>
            <a:r>
              <a:rPr lang="en-GB" sz="1600" dirty="0" smtClean="0">
                <a:latin typeface="Calibri" pitchFamily="34" charset="0"/>
              </a:rPr>
              <a:t>Find out more about </a:t>
            </a:r>
            <a:r>
              <a:rPr lang="en-GB" sz="1600" dirty="0" err="1" smtClean="0">
                <a:latin typeface="Calibri" pitchFamily="34" charset="0"/>
              </a:rPr>
              <a:t>ReACT</a:t>
            </a:r>
            <a:endParaRPr lang="en-GB" sz="1600" dirty="0" smtClean="0">
              <a:latin typeface="Calibri" pitchFamily="34" charset="0"/>
            </a:endParaRPr>
          </a:p>
          <a:p>
            <a:pPr lvl="2">
              <a:buClr>
                <a:schemeClr val="tx1"/>
              </a:buClr>
            </a:pPr>
            <a:r>
              <a:rPr lang="en-GB" sz="1400" dirty="0" smtClean="0">
                <a:latin typeface="Calibri" pitchFamily="34" charset="0"/>
                <a:hlinkClick r:id="rId3"/>
              </a:rPr>
              <a:t>http</a:t>
            </a:r>
            <a:r>
              <a:rPr lang="en-GB" sz="1400" dirty="0">
                <a:latin typeface="Calibri" pitchFamily="34" charset="0"/>
                <a:hlinkClick r:id="rId3"/>
              </a:rPr>
              <a:t>://archaeologydataservice.ac.uk/blog/tag/audit</a:t>
            </a:r>
            <a:r>
              <a:rPr lang="en-GB" sz="1400" dirty="0" smtClean="0">
                <a:latin typeface="Calibri" pitchFamily="34" charset="0"/>
                <a:hlinkClick r:id="rId3"/>
              </a:rPr>
              <a:t>/</a:t>
            </a:r>
            <a:r>
              <a:rPr lang="en-GB" sz="1400" dirty="0" smtClean="0">
                <a:latin typeface="Calibri" pitchFamily="34" charset="0"/>
              </a:rPr>
              <a:t> </a:t>
            </a:r>
          </a:p>
          <a:p>
            <a:pPr lvl="2">
              <a:buClr>
                <a:schemeClr val="tx1"/>
              </a:buClr>
            </a:pPr>
            <a:r>
              <a:rPr lang="en-GB" sz="1400" dirty="0">
                <a:latin typeface="Calibri" pitchFamily="34" charset="0"/>
                <a:hlinkClick r:id="rId4"/>
              </a:rPr>
              <a:t>http://</a:t>
            </a:r>
            <a:r>
              <a:rPr lang="en-GB" sz="1400" dirty="0" smtClean="0">
                <a:latin typeface="Calibri" pitchFamily="34" charset="0"/>
                <a:hlinkClick r:id="rId4"/>
              </a:rPr>
              <a:t>www.openplanetsfoundation.org/blogs/2012-12-05-resource-audit-and-comparison-tool-react</a:t>
            </a:r>
            <a:endParaRPr lang="en-GB" sz="1600" dirty="0">
              <a:latin typeface="Calibri" pitchFamily="34" charset="0"/>
            </a:endParaRPr>
          </a:p>
          <a:p>
            <a:pPr marL="0" lvl="2" indent="0">
              <a:buClr>
                <a:schemeClr val="tx1"/>
              </a:buClr>
              <a:buNone/>
            </a:pPr>
            <a:r>
              <a:rPr lang="en-GB" sz="1600" i="1" dirty="0" smtClean="0">
                <a:latin typeface="Calibri" panose="020F0502020204030204" pitchFamily="34" charset="0"/>
              </a:rPr>
              <a:t>The </a:t>
            </a:r>
            <a:r>
              <a:rPr lang="en-GB" sz="1600" i="1" dirty="0" err="1">
                <a:latin typeface="Calibri" panose="020F0502020204030204" pitchFamily="34" charset="0"/>
              </a:rPr>
              <a:t>ReACT</a:t>
            </a:r>
            <a:r>
              <a:rPr lang="en-GB" sz="1600" i="1" dirty="0">
                <a:latin typeface="Calibri" panose="020F0502020204030204" pitchFamily="34" charset="0"/>
              </a:rPr>
              <a:t> file and folder audit tool is available via the SPRUCE Repository on </a:t>
            </a:r>
            <a:r>
              <a:rPr lang="en-GB" sz="1600" i="1" dirty="0" err="1">
                <a:latin typeface="Calibri" panose="020F0502020204030204" pitchFamily="34" charset="0"/>
              </a:rPr>
              <a:t>GitHub</a:t>
            </a:r>
            <a:endParaRPr lang="en-GB" sz="1600" dirty="0" smtClean="0">
              <a:latin typeface="Calibri" pitchFamily="34" charset="0"/>
            </a:endParaRPr>
          </a:p>
          <a:p>
            <a:pPr lvl="2">
              <a:buClr>
                <a:schemeClr val="tx1"/>
              </a:buClr>
            </a:pPr>
            <a:r>
              <a:rPr lang="en-GB" sz="1600" dirty="0">
                <a:latin typeface="Calibri" pitchFamily="34" charset="0"/>
                <a:hlinkClick r:id="rId5"/>
              </a:rPr>
              <a:t>https://</a:t>
            </a:r>
            <a:r>
              <a:rPr lang="en-GB" sz="1600" dirty="0" smtClean="0">
                <a:latin typeface="Calibri" pitchFamily="34" charset="0"/>
                <a:hlinkClick r:id="rId5"/>
              </a:rPr>
              <a:t>github.com/openplanets/SPRUCE/tree/master/ReACT</a:t>
            </a:r>
            <a:r>
              <a:rPr lang="en-GB" sz="1600" dirty="0" smtClean="0">
                <a:latin typeface="Calibri" pitchFamily="34" charset="0"/>
              </a:rPr>
              <a:t> </a:t>
            </a:r>
          </a:p>
          <a:p>
            <a:pPr lvl="2">
              <a:buClr>
                <a:schemeClr val="tx1"/>
              </a:buClr>
            </a:pPr>
            <a:endParaRPr lang="en-GB" sz="1600" dirty="0" smtClean="0">
              <a:latin typeface="Calibri" pitchFamily="34" charset="0"/>
            </a:endParaRPr>
          </a:p>
          <a:p>
            <a:pPr>
              <a:buNone/>
            </a:pPr>
            <a:endParaRPr lang="en-GB" sz="1800" dirty="0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1600" dirty="0" smtClean="0">
              <a:latin typeface="Calibri" pitchFamily="34" charset="0"/>
            </a:endParaRPr>
          </a:p>
          <a:p>
            <a:pPr algn="ctr">
              <a:buFont typeface="Arial" charset="0"/>
              <a:buNone/>
            </a:pPr>
            <a:endParaRPr lang="en-GB" sz="2000" dirty="0" smtClean="0">
              <a:latin typeface="Arial Unicode MS" pitchFamily="34" charset="-128"/>
            </a:endParaRPr>
          </a:p>
        </p:txBody>
      </p:sp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endParaRPr lang="en-GB" sz="3200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789" y="116632"/>
            <a:ext cx="1241485" cy="4636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373216"/>
            <a:ext cx="2499074" cy="750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384435"/>
            <a:ext cx="1224136" cy="7072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1521" y="692696"/>
            <a:ext cx="8619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Thanks</a:t>
            </a:r>
            <a:endParaRPr lang="en-GB" sz="24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07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Office Theme">
  <a:themeElements>
    <a:clrScheme name="ADS">
      <a:dk1>
        <a:sysClr val="windowText" lastClr="000000"/>
      </a:dk1>
      <a:lt1>
        <a:sysClr val="window" lastClr="FFFFFF"/>
      </a:lt1>
      <a:dk2>
        <a:srgbClr val="B40A0A"/>
      </a:dk2>
      <a:lt2>
        <a:srgbClr val="EEECE1"/>
      </a:lt2>
      <a:accent1>
        <a:srgbClr val="849415"/>
      </a:accent1>
      <a:accent2>
        <a:srgbClr val="14149C"/>
      </a:accent2>
      <a:accent3>
        <a:srgbClr val="527D51"/>
      </a:accent3>
      <a:accent4>
        <a:srgbClr val="848BA8"/>
      </a:accent4>
      <a:accent5>
        <a:srgbClr val="3399CC"/>
      </a:accent5>
      <a:accent6>
        <a:srgbClr val="E06A9F"/>
      </a:accent6>
      <a:hlink>
        <a:srgbClr val="B40A0A"/>
      </a:hlink>
      <a:folHlink>
        <a:srgbClr val="595959"/>
      </a:folHlink>
    </a:clrScheme>
    <a:fontScheme name="3_Office Them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2779</TotalTime>
  <Words>418</Words>
  <Application>Microsoft Office PowerPoint</Application>
  <PresentationFormat>On-screen Show (4:3)</PresentationFormat>
  <Paragraphs>64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York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Bateman</dc:creator>
  <cp:lastModifiedBy>Ray Moore</cp:lastModifiedBy>
  <cp:revision>185</cp:revision>
  <dcterms:created xsi:type="dcterms:W3CDTF">2011-02-23T12:53:40Z</dcterms:created>
  <dcterms:modified xsi:type="dcterms:W3CDTF">2013-11-22T14:49:12Z</dcterms:modified>
</cp:coreProperties>
</file>