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59" r:id="rId3"/>
    <p:sldId id="258" r:id="rId4"/>
    <p:sldId id="260" r:id="rId5"/>
    <p:sldId id="261" r:id="rId6"/>
    <p:sldId id="264" r:id="rId7"/>
    <p:sldId id="263" r:id="rId8"/>
    <p:sldId id="262" r:id="rId9"/>
    <p:sldId id="266" r:id="rId10"/>
    <p:sldId id="265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A8406B1-41F2-B74B-88A3-CCB866C9529E}">
          <p14:sldIdLst>
            <p14:sldId id="257"/>
            <p14:sldId id="259"/>
            <p14:sldId id="258"/>
            <p14:sldId id="260"/>
            <p14:sldId id="261"/>
            <p14:sldId id="264"/>
            <p14:sldId id="263"/>
            <p14:sldId id="262"/>
            <p14:sldId id="266"/>
            <p14:sldId id="265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105" d="100"/>
          <a:sy n="105" d="100"/>
        </p:scale>
        <p:origin x="-120" y="-9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Users\Thom.Carter\Dropbox\work\spruce\python\years-graph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20372285418821"/>
          <c:y val="0.035593220338983"/>
          <c:w val="0.897621509824199"/>
          <c:h val="0.838983050847457"/>
        </c:manualLayout>
      </c:layout>
      <c:lineChart>
        <c:grouping val="standard"/>
        <c:varyColors val="0"/>
        <c:ser>
          <c:idx val="0"/>
          <c:order val="0"/>
          <c:spPr>
            <a:ln w="38100">
              <a:solidFill>
                <a:srgbClr val="000080"/>
              </a:solidFill>
              <a:prstDash val="solid"/>
            </a:ln>
          </c:spPr>
          <c:marker>
            <c:symbol val="none"/>
          </c:marker>
          <c:cat>
            <c:numRef>
              <c:f>years!$A$2:$A$16</c:f>
              <c:numCache>
                <c:formatCode>General</c:formatCode>
                <c:ptCount val="15"/>
                <c:pt idx="0">
                  <c:v>1997.0</c:v>
                </c:pt>
                <c:pt idx="1">
                  <c:v>1999.0</c:v>
                </c:pt>
                <c:pt idx="2">
                  <c:v>2000.0</c:v>
                </c:pt>
                <c:pt idx="3">
                  <c:v>2001.0</c:v>
                </c:pt>
                <c:pt idx="4">
                  <c:v>2002.0</c:v>
                </c:pt>
                <c:pt idx="5">
                  <c:v>2003.0</c:v>
                </c:pt>
                <c:pt idx="6">
                  <c:v>2004.0</c:v>
                </c:pt>
                <c:pt idx="7">
                  <c:v>2005.0</c:v>
                </c:pt>
                <c:pt idx="8">
                  <c:v>2006.0</c:v>
                </c:pt>
                <c:pt idx="9">
                  <c:v>2007.0</c:v>
                </c:pt>
                <c:pt idx="10">
                  <c:v>2008.0</c:v>
                </c:pt>
                <c:pt idx="11">
                  <c:v>2009.0</c:v>
                </c:pt>
                <c:pt idx="12">
                  <c:v>2010.0</c:v>
                </c:pt>
                <c:pt idx="13">
                  <c:v>2011.0</c:v>
                </c:pt>
                <c:pt idx="14">
                  <c:v>2012.0</c:v>
                </c:pt>
              </c:numCache>
            </c:numRef>
          </c:cat>
          <c:val>
            <c:numRef>
              <c:f>years!$B$2:$B$16</c:f>
              <c:numCache>
                <c:formatCode>General</c:formatCode>
                <c:ptCount val="15"/>
                <c:pt idx="0">
                  <c:v>1.0</c:v>
                </c:pt>
                <c:pt idx="1">
                  <c:v>17.0</c:v>
                </c:pt>
                <c:pt idx="2">
                  <c:v>20.0</c:v>
                </c:pt>
                <c:pt idx="3">
                  <c:v>180.0</c:v>
                </c:pt>
                <c:pt idx="4">
                  <c:v>538.0</c:v>
                </c:pt>
                <c:pt idx="5">
                  <c:v>1615.0</c:v>
                </c:pt>
                <c:pt idx="6">
                  <c:v>278.0</c:v>
                </c:pt>
                <c:pt idx="7">
                  <c:v>601.0</c:v>
                </c:pt>
                <c:pt idx="8">
                  <c:v>2046.0</c:v>
                </c:pt>
                <c:pt idx="9">
                  <c:v>8420.0</c:v>
                </c:pt>
                <c:pt idx="10">
                  <c:v>5402.0</c:v>
                </c:pt>
                <c:pt idx="11">
                  <c:v>8338.0</c:v>
                </c:pt>
                <c:pt idx="12">
                  <c:v>9972.0</c:v>
                </c:pt>
                <c:pt idx="13">
                  <c:v>14865.0</c:v>
                </c:pt>
                <c:pt idx="14">
                  <c:v>32382.0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4470440"/>
        <c:axId val="2091982568"/>
      </c:lineChart>
      <c:catAx>
        <c:axId val="-21444704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/>
                  <a:t>Year</a:t>
                </a:r>
              </a:p>
            </c:rich>
          </c:tx>
          <c:layout>
            <c:manualLayout>
              <c:xMode val="edge"/>
              <c:yMode val="edge"/>
              <c:x val="0.516028955532575"/>
              <c:y val="0.92711864406779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919825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9198256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/>
                  <a:t>Files</a:t>
                </a:r>
              </a:p>
            </c:rich>
          </c:tx>
          <c:layout>
            <c:manualLayout>
              <c:xMode val="edge"/>
              <c:yMode val="edge"/>
              <c:x val="0.0113753877973113"/>
              <c:y val="0.41016949152542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44470440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5C897-14C4-6A4E-8DC2-ED6830445D7A}" type="datetimeFigureOut">
              <a:rPr lang="en-US" smtClean="0"/>
              <a:t>24/11/2013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4C940-A942-6D4E-B32A-6647E4807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4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36607A-807C-43F3-8A85-FD5CE357C48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9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4C940-A942-6D4E-B32A-6647E4807D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02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4C940-A942-6D4E-B32A-6647E4807D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82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B10A-A370-CB48-B1E4-CA2D98392F2C}" type="datetimeFigureOut">
              <a:rPr lang="en-US" smtClean="0"/>
              <a:t>24/11/2013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FC99-E9A8-5244-8707-535A2FFC1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529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B10A-A370-CB48-B1E4-CA2D98392F2C}" type="datetimeFigureOut">
              <a:rPr lang="en-US" smtClean="0"/>
              <a:t>24/11/2013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FC99-E9A8-5244-8707-535A2FFC1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00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B10A-A370-CB48-B1E4-CA2D98392F2C}" type="datetimeFigureOut">
              <a:rPr lang="en-US" smtClean="0"/>
              <a:t>24/11/2013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FC99-E9A8-5244-8707-535A2FFC1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47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B10A-A370-CB48-B1E4-CA2D98392F2C}" type="datetimeFigureOut">
              <a:rPr lang="en-US" smtClean="0"/>
              <a:t>24/11/2013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FC99-E9A8-5244-8707-535A2FFC1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04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B10A-A370-CB48-B1E4-CA2D98392F2C}" type="datetimeFigureOut">
              <a:rPr lang="en-US" smtClean="0"/>
              <a:t>24/11/2013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FC99-E9A8-5244-8707-535A2FFC1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93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B10A-A370-CB48-B1E4-CA2D98392F2C}" type="datetimeFigureOut">
              <a:rPr lang="en-US" smtClean="0"/>
              <a:t>24/11/2013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FC99-E9A8-5244-8707-535A2FFC1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00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B10A-A370-CB48-B1E4-CA2D98392F2C}" type="datetimeFigureOut">
              <a:rPr lang="en-US" smtClean="0"/>
              <a:t>24/11/2013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FC99-E9A8-5244-8707-535A2FFC1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00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B10A-A370-CB48-B1E4-CA2D98392F2C}" type="datetimeFigureOut">
              <a:rPr lang="en-US" smtClean="0"/>
              <a:t>24/11/2013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FC99-E9A8-5244-8707-535A2FFC1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042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B10A-A370-CB48-B1E4-CA2D98392F2C}" type="datetimeFigureOut">
              <a:rPr lang="en-US" smtClean="0"/>
              <a:t>24/11/2013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FC99-E9A8-5244-8707-535A2FFC1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02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B10A-A370-CB48-B1E4-CA2D98392F2C}" type="datetimeFigureOut">
              <a:rPr lang="en-US" smtClean="0"/>
              <a:t>24/11/2013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FC99-E9A8-5244-8707-535A2FFC1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59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FB10A-A370-CB48-B1E4-CA2D98392F2C}" type="datetimeFigureOut">
              <a:rPr lang="en-US" smtClean="0"/>
              <a:t>24/11/2013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FC99-E9A8-5244-8707-535A2FFC1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141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FB10A-A370-CB48-B1E4-CA2D98392F2C}" type="datetimeFigureOut">
              <a:rPr lang="en-US" smtClean="0"/>
              <a:t>24/11/2013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3FC99-E9A8-5244-8707-535A2FFC1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819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hyperlink" Target="http://wiki.dpconline.or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Digital Collections Audit and Preservation Business Case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>
                <a:solidFill>
                  <a:srgbClr val="000000"/>
                </a:solidFill>
              </a:rPr>
              <a:t>Bishopsgate</a:t>
            </a:r>
            <a:r>
              <a:rPr lang="en-US" sz="3600" dirty="0" smtClean="0">
                <a:solidFill>
                  <a:srgbClr val="000000"/>
                </a:solidFill>
              </a:rPr>
              <a:t> Institute</a:t>
            </a:r>
            <a:endParaRPr lang="en-US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516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841" y="476672"/>
            <a:ext cx="3609591" cy="5923431"/>
          </a:xfrm>
          <a:prstGeom prst="rect">
            <a:avLst/>
          </a:prstGeom>
          <a:ln>
            <a:noFill/>
          </a:ln>
        </p:spPr>
      </p:pic>
      <p:pic>
        <p:nvPicPr>
          <p:cNvPr id="3" name="Picture 2" descr="bi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5958"/>
            <a:ext cx="3535046" cy="59234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6767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0648"/>
            <a:ext cx="7975424" cy="627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57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Collections audit</a:t>
            </a:r>
          </a:p>
          <a:p>
            <a:r>
              <a:rPr lang="en-US" dirty="0" smtClean="0"/>
              <a:t>Business case</a:t>
            </a:r>
          </a:p>
          <a:p>
            <a:r>
              <a:rPr lang="en-US" dirty="0" smtClean="0"/>
              <a:t>Handbook</a:t>
            </a:r>
            <a:endParaRPr lang="en-US" dirty="0"/>
          </a:p>
        </p:txBody>
      </p:sp>
      <p:pic>
        <p:nvPicPr>
          <p:cNvPr id="4" name="Picture 3" descr="Hackath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068960"/>
            <a:ext cx="2880320" cy="342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76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Collections Audit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 smtClean="0"/>
              <a:t>Tools (FITS, C3PO)</a:t>
            </a:r>
          </a:p>
          <a:p>
            <a:r>
              <a:rPr lang="en-US" dirty="0" smtClean="0"/>
              <a:t>Manual survey</a:t>
            </a:r>
          </a:p>
          <a:p>
            <a:r>
              <a:rPr lang="en-US" dirty="0" smtClean="0"/>
              <a:t>Risk assessment (SPOT, DRAMBORA)</a:t>
            </a:r>
            <a:endParaRPr lang="en-US" dirty="0"/>
          </a:p>
        </p:txBody>
      </p:sp>
      <p:pic>
        <p:nvPicPr>
          <p:cNvPr id="2" name="Picture 1" descr="SurveyYourCollec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645024"/>
            <a:ext cx="2962672" cy="296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01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522371"/>
              </p:ext>
            </p:extLst>
          </p:nvPr>
        </p:nvGraphicFramePr>
        <p:xfrm>
          <a:off x="107504" y="260648"/>
          <a:ext cx="8856983" cy="5626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1520" y="602128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Number of </a:t>
            </a:r>
            <a:r>
              <a:rPr lang="en-GB" dirty="0"/>
              <a:t>files added to the digital collections by </a:t>
            </a:r>
            <a:r>
              <a:rPr lang="en-GB" dirty="0" smtClean="0"/>
              <a:t>year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9370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</a:p>
          <a:p>
            <a:r>
              <a:rPr lang="en-US" dirty="0" smtClean="0"/>
              <a:t>Risks</a:t>
            </a:r>
          </a:p>
          <a:p>
            <a:r>
              <a:rPr lang="en-US" dirty="0" smtClean="0"/>
              <a:t>Benefits</a:t>
            </a:r>
          </a:p>
          <a:p>
            <a:r>
              <a:rPr lang="en-US" dirty="0" smtClean="0"/>
              <a:t>Recommendations</a:t>
            </a:r>
          </a:p>
        </p:txBody>
      </p:sp>
      <p:pic>
        <p:nvPicPr>
          <p:cNvPr id="4" name="Picture 3" descr="CaseStudies_we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994" y="4365104"/>
            <a:ext cx="2660062" cy="233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439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Handbook</a:t>
            </a:r>
            <a:endParaRPr lang="en-US" dirty="0"/>
          </a:p>
        </p:txBody>
      </p:sp>
      <p:pic>
        <p:nvPicPr>
          <p:cNvPr id="6" name="Content Placeholder 5" descr="432px-Cover_web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213" r="-76213"/>
          <a:stretch>
            <a:fillRect/>
          </a:stretch>
        </p:blipFill>
        <p:spPr>
          <a:xfrm>
            <a:off x="899592" y="1484784"/>
            <a:ext cx="7256269" cy="3992517"/>
          </a:xfrm>
        </p:spPr>
      </p:pic>
      <p:sp>
        <p:nvSpPr>
          <p:cNvPr id="7" name="TextBox 6"/>
          <p:cNvSpPr txBox="1"/>
          <p:nvPr/>
        </p:nvSpPr>
        <p:spPr>
          <a:xfrm>
            <a:off x="3330774" y="5733256"/>
            <a:ext cx="239335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>
                <a:hlinkClick r:id="rId4"/>
              </a:rPr>
              <a:t>wiki.dpconline.org</a:t>
            </a:r>
            <a:endParaRPr lang="en-US" sz="2300" dirty="0" smtClean="0"/>
          </a:p>
        </p:txBody>
      </p:sp>
    </p:spTree>
    <p:extLst>
      <p:ext uri="{BB962C8B-B14F-4D97-AF65-F5344CB8AC3E}">
        <p14:creationId xmlns:p14="http://schemas.microsoft.com/office/powerpoint/2010/main" val="2946194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Agile auditing</a:t>
            </a:r>
          </a:p>
          <a:p>
            <a:r>
              <a:rPr lang="en-US" dirty="0" smtClean="0"/>
              <a:t>Focus your business case</a:t>
            </a:r>
          </a:p>
          <a:p>
            <a:r>
              <a:rPr lang="en-US" dirty="0" smtClean="0"/>
              <a:t>Practical preservation</a:t>
            </a:r>
            <a:endParaRPr lang="en-US" dirty="0"/>
          </a:p>
        </p:txBody>
      </p:sp>
      <p:pic>
        <p:nvPicPr>
          <p:cNvPr id="4" name="Picture 3" descr="Analyse_we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429000"/>
            <a:ext cx="3717995" cy="316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436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for </a:t>
            </a:r>
            <a:r>
              <a:rPr lang="en-US" dirty="0" err="1" smtClean="0"/>
              <a:t>Bishopsgate</a:t>
            </a:r>
            <a:r>
              <a:rPr lang="en-US" dirty="0" smtClean="0"/>
              <a:t> Institute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Digital preservation on the map</a:t>
            </a:r>
          </a:p>
          <a:p>
            <a:r>
              <a:rPr lang="en-US" dirty="0" smtClean="0"/>
              <a:t>Knowledge of our collections</a:t>
            </a:r>
          </a:p>
          <a:p>
            <a:r>
              <a:rPr lang="en-US" dirty="0" smtClean="0"/>
              <a:t>A roadmap for the future</a:t>
            </a:r>
            <a:endParaRPr lang="en-US" dirty="0"/>
          </a:p>
        </p:txBody>
      </p:sp>
      <p:pic>
        <p:nvPicPr>
          <p:cNvPr id="4" name="Picture 3" descr="StepBySte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071357"/>
            <a:ext cx="2880320" cy="338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76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“SPRUCE rocks!”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8195" y="5805264"/>
            <a:ext cx="4114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Illustrations: Tom Woolley</a:t>
            </a:r>
          </a:p>
          <a:p>
            <a:r>
              <a:rPr lang="en-US" dirty="0" smtClean="0"/>
              <a:t>Photographs: </a:t>
            </a:r>
            <a:r>
              <a:rPr lang="en-US" dirty="0" smtClean="0"/>
              <a:t>Julian Walker, </a:t>
            </a:r>
            <a:r>
              <a:rPr lang="en-US" dirty="0" smtClean="0"/>
              <a:t>Sally </a:t>
            </a:r>
            <a:r>
              <a:rPr lang="en-US" dirty="0" err="1" smtClean="0"/>
              <a:t>Dunford</a:t>
            </a:r>
            <a:endParaRPr lang="en-US" dirty="0"/>
          </a:p>
        </p:txBody>
      </p:sp>
      <p:pic>
        <p:nvPicPr>
          <p:cNvPr id="5" name="Picture 4" descr="Question_wh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149080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87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100</Words>
  <Application>Microsoft Macintosh PowerPoint</Application>
  <PresentationFormat>On-screen Show (4:3)</PresentationFormat>
  <Paragraphs>34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Digital Collections Audit and Preservation Business Case</vt:lpstr>
      <vt:lpstr>PowerPoint Presentation</vt:lpstr>
      <vt:lpstr>PowerPoint Presentation</vt:lpstr>
      <vt:lpstr>Project Proposal</vt:lpstr>
      <vt:lpstr>Collections Audit</vt:lpstr>
      <vt:lpstr>PowerPoint Presentation</vt:lpstr>
      <vt:lpstr>Business Case</vt:lpstr>
      <vt:lpstr>Handbook</vt:lpstr>
      <vt:lpstr>Lessons Learned</vt:lpstr>
      <vt:lpstr>Benefits for Bishopsgate Institute</vt:lpstr>
      <vt:lpstr>“SPRUCE rocks!”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Collections </dc:title>
  <dc:creator>Thom Carter</dc:creator>
  <cp:lastModifiedBy>Thom Carter</cp:lastModifiedBy>
  <cp:revision>35</cp:revision>
  <dcterms:created xsi:type="dcterms:W3CDTF">2013-11-23T22:53:36Z</dcterms:created>
  <dcterms:modified xsi:type="dcterms:W3CDTF">2013-11-24T20:07:05Z</dcterms:modified>
</cp:coreProperties>
</file>