
<file path=[Content_Types].xml><?xml version="1.0" encoding="utf-8"?>
<Types xmlns="http://schemas.openxmlformats.org/package/2006/content-types">
  <Override PartName="/customXml/itemProps3.xml" ContentType="application/vnd.openxmlformats-officedocument.customXmlProperties+xml"/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5.xml" ContentType="application/vnd.openxmlformats-officedocument.theme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theme/theme4.xml" ContentType="application/vnd.openxmlformats-officedocument.them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73" r:id="rId4"/>
    <p:sldMasterId id="2147483683" r:id="rId5"/>
    <p:sldMasterId id="2147483693" r:id="rId6"/>
  </p:sldMasterIdLst>
  <p:notesMasterIdLst>
    <p:notesMasterId r:id="rId17"/>
  </p:notesMasterIdLst>
  <p:handoutMasterIdLst>
    <p:handoutMasterId r:id="rId18"/>
  </p:handoutMasterIdLst>
  <p:sldIdLst>
    <p:sldId id="370" r:id="rId7"/>
    <p:sldId id="498" r:id="rId8"/>
    <p:sldId id="490" r:id="rId9"/>
    <p:sldId id="491" r:id="rId10"/>
    <p:sldId id="493" r:id="rId11"/>
    <p:sldId id="494" r:id="rId12"/>
    <p:sldId id="495" r:id="rId13"/>
    <p:sldId id="496" r:id="rId14"/>
    <p:sldId id="497" r:id="rId15"/>
    <p:sldId id="499" r:id="rId16"/>
  </p:sldIdLst>
  <p:sldSz cx="9144000" cy="6858000" type="screen4x3"/>
  <p:notesSz cx="6858000" cy="9144000"/>
  <p:custDataLst>
    <p:tags r:id="rId19"/>
  </p:custDataLst>
  <p:defaultTextStyle>
    <a:defPPr>
      <a:defRPr lang="en-GB"/>
    </a:defPPr>
    <a:lvl1pPr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FDA"/>
    <a:srgbClr val="0079A4"/>
    <a:srgbClr val="00506C"/>
    <a:srgbClr val="F2E9D5"/>
    <a:srgbClr val="B0001A"/>
    <a:srgbClr val="003626"/>
    <a:srgbClr val="004832"/>
    <a:srgbClr val="004731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070" autoAdjust="0"/>
    <p:restoredTop sz="89918" autoAdjust="0"/>
  </p:normalViewPr>
  <p:slideViewPr>
    <p:cSldViewPr snapToObjects="1">
      <p:cViewPr varScale="1">
        <p:scale>
          <a:sx n="79" d="100"/>
          <a:sy n="79" d="100"/>
        </p:scale>
        <p:origin x="-1176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Objects="1">
      <p:cViewPr varScale="1">
        <p:scale>
          <a:sx n="66" d="100"/>
          <a:sy n="66" d="100"/>
        </p:scale>
        <p:origin x="0" y="0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tableStyles" Target="tableStyles.xml"/><Relationship Id="rId10" Type="http://schemas.openxmlformats.org/officeDocument/2006/relationships/slide" Target="slides/slide4.xml"/><Relationship Id="rId19" Type="http://schemas.openxmlformats.org/officeDocument/2006/relationships/tags" Target="tags/tag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0"/>
              </a:spcBef>
              <a:defRPr sz="1200"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3517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spcBef>
                <a:spcPct val="0"/>
              </a:spcBef>
              <a:defRPr sz="1200"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3517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0"/>
              </a:spcBef>
              <a:defRPr sz="1200"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3517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spcBef>
                <a:spcPct val="0"/>
              </a:spcBef>
              <a:defRPr sz="1200">
                <a:cs typeface="+mn-cs"/>
              </a:defRPr>
            </a:lvl1pPr>
          </a:lstStyle>
          <a:p>
            <a:pPr>
              <a:defRPr/>
            </a:pPr>
            <a:fld id="{B561F5B0-B860-4A84-9627-2FC201D4D689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0"/>
              </a:spcBef>
              <a:defRPr sz="1200"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372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spcBef>
                <a:spcPct val="0"/>
              </a:spcBef>
              <a:defRPr sz="1200"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915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72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</a:p>
        </p:txBody>
      </p:sp>
      <p:sp>
        <p:nvSpPr>
          <p:cNvPr id="1372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0"/>
              </a:spcBef>
              <a:defRPr sz="1200"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372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spcBef>
                <a:spcPct val="0"/>
              </a:spcBef>
              <a:defRPr sz="1200">
                <a:cs typeface="+mn-cs"/>
              </a:defRPr>
            </a:lvl1pPr>
          </a:lstStyle>
          <a:p>
            <a:pPr>
              <a:defRPr/>
            </a:pPr>
            <a:fld id="{C1CB3776-F6FD-4FFB-A832-F9850E74DA59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6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7.png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9.pn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3.pn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0.png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- Bulb">
    <p:bg>
      <p:bgPr>
        <a:solidFill>
          <a:srgbClr val="7AB8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4"/>
          <p:cNvSpPr>
            <a:spLocks noChangeShapeType="1"/>
          </p:cNvSpPr>
          <p:nvPr/>
        </p:nvSpPr>
        <p:spPr bwMode="auto">
          <a:xfrm>
            <a:off x="180975" y="1438275"/>
            <a:ext cx="87804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lIns="0" tIns="0" rIns="0" bIns="0"/>
          <a:lstStyle/>
          <a:p>
            <a:pPr>
              <a:spcBef>
                <a:spcPct val="20000"/>
              </a:spcBef>
              <a:defRPr/>
            </a:pPr>
            <a:endParaRPr lang="en-GB">
              <a:cs typeface="+mn-cs"/>
            </a:endParaRPr>
          </a:p>
        </p:txBody>
      </p:sp>
      <p:pic>
        <p:nvPicPr>
          <p:cNvPr id="5" name="Picture 9" descr="UoL_logo_black RGB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21463" y="606425"/>
            <a:ext cx="2160587" cy="617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4" descr="Skill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7038" y="765175"/>
            <a:ext cx="3240087" cy="442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9" descr="C:\Documents and Settings\acdpsy1\Desktop\bulb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00675" y="3419475"/>
            <a:ext cx="2655888" cy="2808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31800" y="2159000"/>
            <a:ext cx="8281988" cy="838200"/>
          </a:xfrm>
        </p:spPr>
        <p:txBody>
          <a:bodyPr/>
          <a:lstStyle>
            <a:lvl1pPr>
              <a:defRPr sz="4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31800" y="4869160"/>
            <a:ext cx="3887788" cy="900000"/>
          </a:xfrm>
        </p:spPr>
        <p:txBody>
          <a:bodyPr/>
          <a:lstStyle>
            <a:lvl1pPr marL="0" indent="0">
              <a:buNone/>
              <a:defRPr sz="2400"/>
            </a:lvl1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- Speech">
    <p:bg>
      <p:bgPr>
        <a:solidFill>
          <a:srgbClr val="7AB8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4"/>
          <p:cNvSpPr>
            <a:spLocks noChangeShapeType="1"/>
          </p:cNvSpPr>
          <p:nvPr/>
        </p:nvSpPr>
        <p:spPr bwMode="auto">
          <a:xfrm>
            <a:off x="180975" y="1438275"/>
            <a:ext cx="87804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lIns="0" tIns="0" rIns="0" bIns="0"/>
          <a:lstStyle/>
          <a:p>
            <a:pPr>
              <a:spcBef>
                <a:spcPct val="20000"/>
              </a:spcBef>
              <a:defRPr/>
            </a:pPr>
            <a:endParaRPr lang="en-GB">
              <a:cs typeface="+mn-cs"/>
            </a:endParaRPr>
          </a:p>
        </p:txBody>
      </p:sp>
      <p:pic>
        <p:nvPicPr>
          <p:cNvPr id="5" name="Picture 9" descr="UoL_logo_black RGB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21463" y="606425"/>
            <a:ext cx="2160587" cy="617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4" descr="Skill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7038" y="765175"/>
            <a:ext cx="3240087" cy="442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1" descr="C:\Documents and Settings\acdpsy1\Desktop\speech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00675" y="3419475"/>
            <a:ext cx="3432175" cy="2808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31800" y="2159000"/>
            <a:ext cx="8281988" cy="838200"/>
          </a:xfrm>
        </p:spPr>
        <p:txBody>
          <a:bodyPr/>
          <a:lstStyle>
            <a:lvl1pPr>
              <a:defRPr sz="4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31800" y="4869160"/>
            <a:ext cx="3887788" cy="900000"/>
          </a:xfrm>
        </p:spPr>
        <p:txBody>
          <a:bodyPr/>
          <a:lstStyle>
            <a:lvl1pPr marL="0" indent="0">
              <a:buNone/>
              <a:defRPr sz="2400"/>
            </a:lvl1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- Laptop">
    <p:bg>
      <p:bgPr>
        <a:solidFill>
          <a:srgbClr val="7AB8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4"/>
          <p:cNvSpPr>
            <a:spLocks noChangeShapeType="1"/>
          </p:cNvSpPr>
          <p:nvPr/>
        </p:nvSpPr>
        <p:spPr bwMode="auto">
          <a:xfrm>
            <a:off x="180975" y="1438275"/>
            <a:ext cx="87804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lIns="0" tIns="0" rIns="0" bIns="0"/>
          <a:lstStyle/>
          <a:p>
            <a:pPr>
              <a:spcBef>
                <a:spcPct val="20000"/>
              </a:spcBef>
              <a:defRPr/>
            </a:pPr>
            <a:endParaRPr lang="en-GB">
              <a:cs typeface="+mn-cs"/>
            </a:endParaRPr>
          </a:p>
        </p:txBody>
      </p:sp>
      <p:pic>
        <p:nvPicPr>
          <p:cNvPr id="5" name="Picture 9" descr="UoL_logo_black RGB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21463" y="606425"/>
            <a:ext cx="2160587" cy="617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4" descr="Skill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7038" y="765175"/>
            <a:ext cx="3240087" cy="442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9" descr="F:\icons\screen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00675" y="3419475"/>
            <a:ext cx="3556000" cy="2808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31800" y="2159000"/>
            <a:ext cx="8281988" cy="838200"/>
          </a:xfrm>
        </p:spPr>
        <p:txBody>
          <a:bodyPr/>
          <a:lstStyle>
            <a:lvl1pPr>
              <a:defRPr sz="4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31800" y="4869160"/>
            <a:ext cx="3887788" cy="900000"/>
          </a:xfrm>
        </p:spPr>
        <p:txBody>
          <a:bodyPr/>
          <a:lstStyle>
            <a:lvl1pPr marL="0" indent="0">
              <a:buNone/>
              <a:defRPr sz="2400"/>
            </a:lvl1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- Reading">
    <p:bg>
      <p:bgPr>
        <a:solidFill>
          <a:srgbClr val="7AB8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4"/>
          <p:cNvSpPr>
            <a:spLocks noChangeShapeType="1"/>
          </p:cNvSpPr>
          <p:nvPr/>
        </p:nvSpPr>
        <p:spPr bwMode="auto">
          <a:xfrm>
            <a:off x="180975" y="1438275"/>
            <a:ext cx="87804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lIns="0" tIns="0" rIns="0" bIns="0"/>
          <a:lstStyle/>
          <a:p>
            <a:pPr>
              <a:spcBef>
                <a:spcPct val="20000"/>
              </a:spcBef>
              <a:defRPr/>
            </a:pPr>
            <a:endParaRPr lang="en-GB">
              <a:cs typeface="+mn-cs"/>
            </a:endParaRPr>
          </a:p>
        </p:txBody>
      </p:sp>
      <p:pic>
        <p:nvPicPr>
          <p:cNvPr id="5" name="Picture 9" descr="UoL_logo_black RGB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21463" y="606425"/>
            <a:ext cx="2160587" cy="617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4" descr="Skill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7038" y="765175"/>
            <a:ext cx="3240087" cy="442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7" descr="F:\icons\reading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00675" y="3419475"/>
            <a:ext cx="2884488" cy="2808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31800" y="2159000"/>
            <a:ext cx="8281988" cy="838200"/>
          </a:xfrm>
        </p:spPr>
        <p:txBody>
          <a:bodyPr/>
          <a:lstStyle>
            <a:lvl1pPr>
              <a:defRPr sz="4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31800" y="4869160"/>
            <a:ext cx="3887788" cy="900000"/>
          </a:xfrm>
        </p:spPr>
        <p:txBody>
          <a:bodyPr/>
          <a:lstStyle>
            <a:lvl1pPr marL="0" indent="0">
              <a:buNone/>
              <a:defRPr sz="2400"/>
            </a:lvl1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- Writing">
    <p:bg>
      <p:bgPr>
        <a:solidFill>
          <a:srgbClr val="7AB8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4"/>
          <p:cNvSpPr>
            <a:spLocks noChangeShapeType="1"/>
          </p:cNvSpPr>
          <p:nvPr/>
        </p:nvSpPr>
        <p:spPr bwMode="auto">
          <a:xfrm>
            <a:off x="180975" y="1438275"/>
            <a:ext cx="87804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lIns="0" tIns="0" rIns="0" bIns="0"/>
          <a:lstStyle/>
          <a:p>
            <a:pPr>
              <a:spcBef>
                <a:spcPct val="20000"/>
              </a:spcBef>
              <a:defRPr/>
            </a:pPr>
            <a:endParaRPr lang="en-GB">
              <a:cs typeface="+mn-cs"/>
            </a:endParaRPr>
          </a:p>
        </p:txBody>
      </p:sp>
      <p:pic>
        <p:nvPicPr>
          <p:cNvPr id="5" name="Picture 9" descr="UoL_logo_black RGB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21463" y="606425"/>
            <a:ext cx="2160587" cy="617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4" descr="Skill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7038" y="765175"/>
            <a:ext cx="3240087" cy="442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8" descr="F:\icons\quill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00675" y="3419475"/>
            <a:ext cx="1676400" cy="2808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31800" y="2159000"/>
            <a:ext cx="8281988" cy="838200"/>
          </a:xfrm>
        </p:spPr>
        <p:txBody>
          <a:bodyPr/>
          <a:lstStyle>
            <a:lvl1pPr>
              <a:defRPr sz="4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31800" y="4869160"/>
            <a:ext cx="3887788" cy="900000"/>
          </a:xfrm>
        </p:spPr>
        <p:txBody>
          <a:bodyPr/>
          <a:lstStyle>
            <a:lvl1pPr marL="0" indent="0">
              <a:buNone/>
              <a:defRPr sz="2400"/>
            </a:lvl1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55600" y="1665288"/>
            <a:ext cx="4138613" cy="43497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6613" y="1665288"/>
            <a:ext cx="4138612" cy="43497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0" y="6948488"/>
            <a:ext cx="1905000" cy="457200"/>
          </a:xfrm>
          <a:prstGeom prst="rect">
            <a:avLst/>
          </a:prstGeom>
        </p:spPr>
        <p:txBody>
          <a:bodyPr/>
          <a:lstStyle>
            <a:lvl1pPr>
              <a:spcBef>
                <a:spcPct val="20000"/>
              </a:spcBef>
              <a:defRPr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948488"/>
            <a:ext cx="2895600" cy="457200"/>
          </a:xfrm>
          <a:prstGeom prst="rect">
            <a:avLst/>
          </a:prstGeom>
        </p:spPr>
        <p:txBody>
          <a:bodyPr/>
          <a:lstStyle>
            <a:lvl1pPr>
              <a:spcBef>
                <a:spcPct val="20000"/>
              </a:spcBef>
              <a:defRPr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948488"/>
            <a:ext cx="1905000" cy="457200"/>
          </a:xfrm>
          <a:prstGeom prst="rect">
            <a:avLst/>
          </a:prstGeom>
        </p:spPr>
        <p:txBody>
          <a:bodyPr/>
          <a:lstStyle>
            <a:lvl1pPr>
              <a:spcBef>
                <a:spcPct val="20000"/>
              </a:spcBef>
              <a:defRPr>
                <a:cs typeface="+mn-cs"/>
              </a:defRPr>
            </a:lvl1pPr>
          </a:lstStyle>
          <a:p>
            <a:pPr>
              <a:defRPr/>
            </a:pPr>
            <a:fld id="{B5F533B1-305F-4237-9565-074487C8E690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85800" y="6948488"/>
            <a:ext cx="1905000" cy="457200"/>
          </a:xfrm>
          <a:prstGeom prst="rect">
            <a:avLst/>
          </a:prstGeom>
        </p:spPr>
        <p:txBody>
          <a:bodyPr/>
          <a:lstStyle>
            <a:lvl1pPr>
              <a:spcBef>
                <a:spcPct val="20000"/>
              </a:spcBef>
              <a:defRPr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948488"/>
            <a:ext cx="2895600" cy="457200"/>
          </a:xfrm>
          <a:prstGeom prst="rect">
            <a:avLst/>
          </a:prstGeom>
        </p:spPr>
        <p:txBody>
          <a:bodyPr/>
          <a:lstStyle>
            <a:lvl1pPr>
              <a:spcBef>
                <a:spcPct val="20000"/>
              </a:spcBef>
              <a:defRPr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948488"/>
            <a:ext cx="1905000" cy="457200"/>
          </a:xfrm>
          <a:prstGeom prst="rect">
            <a:avLst/>
          </a:prstGeom>
        </p:spPr>
        <p:txBody>
          <a:bodyPr/>
          <a:lstStyle>
            <a:lvl1pPr>
              <a:spcBef>
                <a:spcPct val="20000"/>
              </a:spcBef>
              <a:defRPr>
                <a:cs typeface="+mn-cs"/>
              </a:defRPr>
            </a:lvl1pPr>
          </a:lstStyle>
          <a:p>
            <a:pPr>
              <a:defRPr/>
            </a:pPr>
            <a:fld id="{72494CEA-E1B7-45D9-8B7F-2894D5F4E401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spcBef>
                <a:spcPct val="20000"/>
              </a:spcBef>
              <a:defRPr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spcBef>
                <a:spcPct val="20000"/>
              </a:spcBef>
              <a:defRPr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spcBef>
                <a:spcPct val="20000"/>
              </a:spcBef>
              <a:defRPr>
                <a:cs typeface="+mn-cs"/>
              </a:defRPr>
            </a:lvl1pPr>
          </a:lstStyle>
          <a:p>
            <a:pPr>
              <a:defRPr/>
            </a:pPr>
            <a:fld id="{9E7A5EC8-DFF0-4ABC-8FB9-80A490FC17C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- Bulb">
    <p:bg>
      <p:bgPr>
        <a:solidFill>
          <a:srgbClr val="009F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4"/>
          <p:cNvSpPr>
            <a:spLocks noChangeShapeType="1"/>
          </p:cNvSpPr>
          <p:nvPr/>
        </p:nvSpPr>
        <p:spPr bwMode="auto">
          <a:xfrm>
            <a:off x="180975" y="1438275"/>
            <a:ext cx="87804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lIns="0" tIns="0" rIns="0" bIns="0"/>
          <a:lstStyle/>
          <a:p>
            <a:pPr>
              <a:spcBef>
                <a:spcPct val="20000"/>
              </a:spcBef>
              <a:defRPr/>
            </a:pPr>
            <a:endParaRPr lang="en-GB">
              <a:cs typeface="+mn-cs"/>
            </a:endParaRPr>
          </a:p>
        </p:txBody>
      </p:sp>
      <p:pic>
        <p:nvPicPr>
          <p:cNvPr id="5" name="Picture 9" descr="UoL_logo_black RGB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21463" y="606425"/>
            <a:ext cx="2160587" cy="617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4" descr="Skill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7038" y="765175"/>
            <a:ext cx="3240087" cy="442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9" descr="C:\Documents and Settings\acdpsy1\Desktop\bulb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00675" y="3419475"/>
            <a:ext cx="2655888" cy="2808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31800" y="2159000"/>
            <a:ext cx="8281988" cy="838200"/>
          </a:xfrm>
        </p:spPr>
        <p:txBody>
          <a:bodyPr/>
          <a:lstStyle>
            <a:lvl1pPr>
              <a:defRPr sz="4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31800" y="4869160"/>
            <a:ext cx="3887788" cy="900000"/>
          </a:xfrm>
        </p:spPr>
        <p:txBody>
          <a:bodyPr/>
          <a:lstStyle>
            <a:lvl1pPr marL="0" indent="0">
              <a:buNone/>
              <a:defRPr sz="2400"/>
            </a:lvl1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- Speech">
    <p:bg>
      <p:bgPr>
        <a:solidFill>
          <a:srgbClr val="009F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4"/>
          <p:cNvSpPr>
            <a:spLocks noChangeShapeType="1"/>
          </p:cNvSpPr>
          <p:nvPr/>
        </p:nvSpPr>
        <p:spPr bwMode="auto">
          <a:xfrm>
            <a:off x="180975" y="1438275"/>
            <a:ext cx="87804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lIns="0" tIns="0" rIns="0" bIns="0"/>
          <a:lstStyle/>
          <a:p>
            <a:pPr>
              <a:spcBef>
                <a:spcPct val="20000"/>
              </a:spcBef>
              <a:defRPr/>
            </a:pPr>
            <a:endParaRPr lang="en-GB">
              <a:cs typeface="+mn-cs"/>
            </a:endParaRPr>
          </a:p>
        </p:txBody>
      </p:sp>
      <p:pic>
        <p:nvPicPr>
          <p:cNvPr id="5" name="Picture 9" descr="UoL_logo_black RGB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21463" y="606425"/>
            <a:ext cx="2160587" cy="617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4" descr="Skill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7038" y="765175"/>
            <a:ext cx="3240087" cy="442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1" descr="C:\Documents and Settings\acdpsy1\Desktop\speech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00675" y="3419475"/>
            <a:ext cx="3432175" cy="2808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31800" y="2159000"/>
            <a:ext cx="8281988" cy="838200"/>
          </a:xfrm>
        </p:spPr>
        <p:txBody>
          <a:bodyPr/>
          <a:lstStyle>
            <a:lvl1pPr>
              <a:defRPr sz="4000"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31800" y="4869160"/>
            <a:ext cx="3887788" cy="900000"/>
          </a:xfrm>
        </p:spPr>
        <p:txBody>
          <a:bodyPr/>
          <a:lstStyle>
            <a:lvl1pPr marL="0" indent="0">
              <a:buNone/>
              <a:defRPr sz="2400"/>
            </a:lvl1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- Laptop">
    <p:bg>
      <p:bgPr>
        <a:solidFill>
          <a:srgbClr val="009F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4"/>
          <p:cNvSpPr>
            <a:spLocks noChangeShapeType="1"/>
          </p:cNvSpPr>
          <p:nvPr/>
        </p:nvSpPr>
        <p:spPr bwMode="auto">
          <a:xfrm>
            <a:off x="180975" y="1438275"/>
            <a:ext cx="87804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lIns="0" tIns="0" rIns="0" bIns="0"/>
          <a:lstStyle/>
          <a:p>
            <a:pPr>
              <a:spcBef>
                <a:spcPct val="20000"/>
              </a:spcBef>
              <a:defRPr/>
            </a:pPr>
            <a:endParaRPr lang="en-GB">
              <a:cs typeface="+mn-cs"/>
            </a:endParaRPr>
          </a:p>
        </p:txBody>
      </p:sp>
      <p:pic>
        <p:nvPicPr>
          <p:cNvPr id="5" name="Picture 9" descr="UoL_logo_black RGB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21463" y="606425"/>
            <a:ext cx="2160587" cy="617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4" descr="Skill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7038" y="765175"/>
            <a:ext cx="3240087" cy="442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9" descr="F:\icons\screen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00675" y="3419475"/>
            <a:ext cx="3556000" cy="2808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31800" y="2159000"/>
            <a:ext cx="8281988" cy="838200"/>
          </a:xfrm>
        </p:spPr>
        <p:txBody>
          <a:bodyPr/>
          <a:lstStyle>
            <a:lvl1pPr>
              <a:defRPr sz="4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31800" y="4869160"/>
            <a:ext cx="3887788" cy="900000"/>
          </a:xfrm>
        </p:spPr>
        <p:txBody>
          <a:bodyPr/>
          <a:lstStyle>
            <a:lvl1pPr marL="0" indent="0">
              <a:buNone/>
              <a:defRPr sz="2400"/>
            </a:lvl1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- Reading">
    <p:bg>
      <p:bgPr>
        <a:solidFill>
          <a:srgbClr val="009F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4"/>
          <p:cNvSpPr>
            <a:spLocks noChangeShapeType="1"/>
          </p:cNvSpPr>
          <p:nvPr/>
        </p:nvSpPr>
        <p:spPr bwMode="auto">
          <a:xfrm>
            <a:off x="180975" y="1438275"/>
            <a:ext cx="87804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lIns="0" tIns="0" rIns="0" bIns="0"/>
          <a:lstStyle/>
          <a:p>
            <a:pPr>
              <a:spcBef>
                <a:spcPct val="20000"/>
              </a:spcBef>
              <a:defRPr/>
            </a:pPr>
            <a:endParaRPr lang="en-GB">
              <a:cs typeface="+mn-cs"/>
            </a:endParaRPr>
          </a:p>
        </p:txBody>
      </p:sp>
      <p:pic>
        <p:nvPicPr>
          <p:cNvPr id="5" name="Picture 9" descr="UoL_logo_black RGB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21463" y="606425"/>
            <a:ext cx="2160587" cy="617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4" descr="Skill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7038" y="765175"/>
            <a:ext cx="3240087" cy="442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7" descr="F:\icons\reading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00675" y="3419475"/>
            <a:ext cx="2884488" cy="2808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31800" y="2159000"/>
            <a:ext cx="8281988" cy="838200"/>
          </a:xfrm>
        </p:spPr>
        <p:txBody>
          <a:bodyPr/>
          <a:lstStyle>
            <a:lvl1pPr>
              <a:defRPr sz="4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31800" y="4869160"/>
            <a:ext cx="3887788" cy="900000"/>
          </a:xfrm>
        </p:spPr>
        <p:txBody>
          <a:bodyPr/>
          <a:lstStyle>
            <a:lvl1pPr marL="0" indent="0">
              <a:buNone/>
              <a:defRPr sz="2400"/>
            </a:lvl1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- Writing">
    <p:bg>
      <p:bgPr>
        <a:solidFill>
          <a:srgbClr val="009F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4"/>
          <p:cNvSpPr>
            <a:spLocks noChangeShapeType="1"/>
          </p:cNvSpPr>
          <p:nvPr/>
        </p:nvSpPr>
        <p:spPr bwMode="auto">
          <a:xfrm>
            <a:off x="180975" y="1438275"/>
            <a:ext cx="87804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lIns="0" tIns="0" rIns="0" bIns="0"/>
          <a:lstStyle/>
          <a:p>
            <a:pPr>
              <a:spcBef>
                <a:spcPct val="20000"/>
              </a:spcBef>
              <a:defRPr/>
            </a:pPr>
            <a:endParaRPr lang="en-GB">
              <a:cs typeface="+mn-cs"/>
            </a:endParaRPr>
          </a:p>
        </p:txBody>
      </p:sp>
      <p:pic>
        <p:nvPicPr>
          <p:cNvPr id="5" name="Picture 9" descr="UoL_logo_black RGB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21463" y="606425"/>
            <a:ext cx="2160587" cy="617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4" descr="Skill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7038" y="765175"/>
            <a:ext cx="3240087" cy="442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8" descr="F:\icons\quill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00675" y="3419475"/>
            <a:ext cx="1676400" cy="2808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31800" y="2159000"/>
            <a:ext cx="8281988" cy="838200"/>
          </a:xfrm>
        </p:spPr>
        <p:txBody>
          <a:bodyPr/>
          <a:lstStyle>
            <a:lvl1pPr>
              <a:defRPr sz="4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31800" y="4869160"/>
            <a:ext cx="3887788" cy="900000"/>
          </a:xfrm>
        </p:spPr>
        <p:txBody>
          <a:bodyPr/>
          <a:lstStyle>
            <a:lvl1pPr marL="0" indent="0">
              <a:buNone/>
              <a:defRPr sz="2400"/>
            </a:lvl1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55600" y="1665288"/>
            <a:ext cx="4138613" cy="43497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6613" y="1665288"/>
            <a:ext cx="4138612" cy="43497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0" y="6948488"/>
            <a:ext cx="1905000" cy="457200"/>
          </a:xfrm>
          <a:prstGeom prst="rect">
            <a:avLst/>
          </a:prstGeom>
        </p:spPr>
        <p:txBody>
          <a:bodyPr/>
          <a:lstStyle>
            <a:lvl1pPr>
              <a:spcBef>
                <a:spcPct val="20000"/>
              </a:spcBef>
              <a:defRPr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948488"/>
            <a:ext cx="2895600" cy="457200"/>
          </a:xfrm>
          <a:prstGeom prst="rect">
            <a:avLst/>
          </a:prstGeom>
        </p:spPr>
        <p:txBody>
          <a:bodyPr/>
          <a:lstStyle>
            <a:lvl1pPr>
              <a:spcBef>
                <a:spcPct val="20000"/>
              </a:spcBef>
              <a:defRPr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948488"/>
            <a:ext cx="1905000" cy="457200"/>
          </a:xfrm>
          <a:prstGeom prst="rect">
            <a:avLst/>
          </a:prstGeom>
        </p:spPr>
        <p:txBody>
          <a:bodyPr/>
          <a:lstStyle>
            <a:lvl1pPr>
              <a:spcBef>
                <a:spcPct val="20000"/>
              </a:spcBef>
              <a:defRPr>
                <a:cs typeface="+mn-cs"/>
              </a:defRPr>
            </a:lvl1pPr>
          </a:lstStyle>
          <a:p>
            <a:pPr>
              <a:defRPr/>
            </a:pPr>
            <a:fld id="{CC3C1095-598F-486D-ABCC-D6660C5BC496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85800" y="6948488"/>
            <a:ext cx="1905000" cy="457200"/>
          </a:xfrm>
          <a:prstGeom prst="rect">
            <a:avLst/>
          </a:prstGeom>
        </p:spPr>
        <p:txBody>
          <a:bodyPr/>
          <a:lstStyle>
            <a:lvl1pPr>
              <a:spcBef>
                <a:spcPct val="20000"/>
              </a:spcBef>
              <a:defRPr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948488"/>
            <a:ext cx="2895600" cy="457200"/>
          </a:xfrm>
          <a:prstGeom prst="rect">
            <a:avLst/>
          </a:prstGeom>
        </p:spPr>
        <p:txBody>
          <a:bodyPr/>
          <a:lstStyle>
            <a:lvl1pPr>
              <a:spcBef>
                <a:spcPct val="20000"/>
              </a:spcBef>
              <a:defRPr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948488"/>
            <a:ext cx="1905000" cy="457200"/>
          </a:xfrm>
          <a:prstGeom prst="rect">
            <a:avLst/>
          </a:prstGeom>
        </p:spPr>
        <p:txBody>
          <a:bodyPr/>
          <a:lstStyle>
            <a:lvl1pPr>
              <a:spcBef>
                <a:spcPct val="20000"/>
              </a:spcBef>
              <a:defRPr>
                <a:cs typeface="+mn-cs"/>
              </a:defRPr>
            </a:lvl1pPr>
          </a:lstStyle>
          <a:p>
            <a:pPr>
              <a:defRPr/>
            </a:pPr>
            <a:fld id="{61B6398C-AFA3-4D9D-A3B2-9351FC7CFD3D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spcBef>
                <a:spcPct val="20000"/>
              </a:spcBef>
              <a:defRPr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spcBef>
                <a:spcPct val="20000"/>
              </a:spcBef>
              <a:defRPr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spcBef>
                <a:spcPct val="20000"/>
              </a:spcBef>
              <a:defRPr>
                <a:cs typeface="+mn-cs"/>
              </a:defRPr>
            </a:lvl1pPr>
          </a:lstStyle>
          <a:p>
            <a:pPr>
              <a:defRPr/>
            </a:pPr>
            <a:fld id="{705B5786-E944-48DF-B6E1-8E23282D619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- Starburst">
    <p:bg>
      <p:bgPr>
        <a:solidFill>
          <a:srgbClr val="009F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4"/>
          <p:cNvSpPr>
            <a:spLocks noChangeShapeType="1"/>
          </p:cNvSpPr>
          <p:nvPr/>
        </p:nvSpPr>
        <p:spPr bwMode="auto">
          <a:xfrm>
            <a:off x="180975" y="1438275"/>
            <a:ext cx="87804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lIns="0" tIns="0" rIns="0" bIns="0"/>
          <a:lstStyle/>
          <a:p>
            <a:pPr>
              <a:spcBef>
                <a:spcPct val="20000"/>
              </a:spcBef>
              <a:defRPr/>
            </a:pPr>
            <a:endParaRPr lang="en-GB">
              <a:cs typeface="+mn-cs"/>
            </a:endParaRPr>
          </a:p>
        </p:txBody>
      </p:sp>
      <p:pic>
        <p:nvPicPr>
          <p:cNvPr id="5" name="Picture 9" descr="UoL_logo_black RGB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21463" y="606425"/>
            <a:ext cx="2160587" cy="617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3" descr="inspired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5450" y="785813"/>
            <a:ext cx="3240088" cy="434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5" descr="C:\Documents and Settings\acdpsy1\Desktop\star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00675" y="3419475"/>
            <a:ext cx="2806700" cy="2808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31800" y="2159000"/>
            <a:ext cx="8281988" cy="838200"/>
          </a:xfrm>
        </p:spPr>
        <p:txBody>
          <a:bodyPr/>
          <a:lstStyle>
            <a:lvl1pPr>
              <a:defRPr sz="4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31800" y="4869160"/>
            <a:ext cx="3887788" cy="900000"/>
          </a:xfrm>
        </p:spPr>
        <p:txBody>
          <a:bodyPr/>
          <a:lstStyle>
            <a:lvl1pPr marL="0" indent="0">
              <a:buNone/>
              <a:defRPr sz="2400"/>
            </a:lvl1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- Lightbulb">
    <p:bg>
      <p:bgPr>
        <a:solidFill>
          <a:srgbClr val="009F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4"/>
          <p:cNvSpPr>
            <a:spLocks noChangeShapeType="1"/>
          </p:cNvSpPr>
          <p:nvPr/>
        </p:nvSpPr>
        <p:spPr bwMode="auto">
          <a:xfrm>
            <a:off x="180975" y="1438275"/>
            <a:ext cx="87804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lIns="0" tIns="0" rIns="0" bIns="0"/>
          <a:lstStyle/>
          <a:p>
            <a:pPr>
              <a:spcBef>
                <a:spcPct val="20000"/>
              </a:spcBef>
              <a:defRPr/>
            </a:pPr>
            <a:endParaRPr lang="en-GB">
              <a:cs typeface="+mn-cs"/>
            </a:endParaRPr>
          </a:p>
        </p:txBody>
      </p:sp>
      <p:pic>
        <p:nvPicPr>
          <p:cNvPr id="5" name="Picture 9" descr="UoL_logo_black RGB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21463" y="606425"/>
            <a:ext cx="2160587" cy="617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3" descr="inspired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5450" y="785813"/>
            <a:ext cx="3240088" cy="434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9" descr="C:\Documents and Settings\acdpsy1\Desktop\bulb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00675" y="3419475"/>
            <a:ext cx="2655888" cy="2808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31800" y="2159000"/>
            <a:ext cx="8281988" cy="838200"/>
          </a:xfrm>
        </p:spPr>
        <p:txBody>
          <a:bodyPr/>
          <a:lstStyle>
            <a:lvl1pPr>
              <a:defRPr sz="4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31800" y="4869160"/>
            <a:ext cx="3887788" cy="900000"/>
          </a:xfrm>
        </p:spPr>
        <p:txBody>
          <a:bodyPr/>
          <a:lstStyle>
            <a:lvl1pPr marL="0" indent="0">
              <a:buNone/>
              <a:defRPr sz="2400"/>
            </a:lvl1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- Book">
    <p:bg>
      <p:bgPr>
        <a:solidFill>
          <a:srgbClr val="009F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4"/>
          <p:cNvSpPr>
            <a:spLocks noChangeShapeType="1"/>
          </p:cNvSpPr>
          <p:nvPr/>
        </p:nvSpPr>
        <p:spPr bwMode="auto">
          <a:xfrm>
            <a:off x="180975" y="1438275"/>
            <a:ext cx="87804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lIns="0" tIns="0" rIns="0" bIns="0"/>
          <a:lstStyle/>
          <a:p>
            <a:pPr>
              <a:spcBef>
                <a:spcPct val="20000"/>
              </a:spcBef>
              <a:defRPr/>
            </a:pPr>
            <a:endParaRPr lang="en-GB">
              <a:cs typeface="+mn-cs"/>
            </a:endParaRPr>
          </a:p>
        </p:txBody>
      </p:sp>
      <p:pic>
        <p:nvPicPr>
          <p:cNvPr id="5" name="Picture 9" descr="UoL_logo_black RGB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21463" y="606425"/>
            <a:ext cx="2160587" cy="617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3" descr="inspired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5450" y="785813"/>
            <a:ext cx="3240088" cy="434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1" descr="C:\Documents and Settings\acdpsy1\Desktop\latinbook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00675" y="3419475"/>
            <a:ext cx="3184525" cy="2808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31800" y="2159000"/>
            <a:ext cx="8281988" cy="838200"/>
          </a:xfrm>
        </p:spPr>
        <p:txBody>
          <a:bodyPr/>
          <a:lstStyle>
            <a:lvl1pPr>
              <a:defRPr sz="4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31800" y="4869160"/>
            <a:ext cx="3887788" cy="900000"/>
          </a:xfrm>
        </p:spPr>
        <p:txBody>
          <a:bodyPr/>
          <a:lstStyle>
            <a:lvl1pPr marL="0" indent="0">
              <a:buNone/>
              <a:defRPr sz="2400"/>
            </a:lvl1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55600" y="1665288"/>
            <a:ext cx="4138613" cy="43497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6613" y="1665288"/>
            <a:ext cx="4138612" cy="43497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0" y="6948488"/>
            <a:ext cx="1905000" cy="457200"/>
          </a:xfrm>
          <a:prstGeom prst="rect">
            <a:avLst/>
          </a:prstGeom>
        </p:spPr>
        <p:txBody>
          <a:bodyPr/>
          <a:lstStyle>
            <a:lvl1pPr>
              <a:spcBef>
                <a:spcPct val="20000"/>
              </a:spcBef>
              <a:defRPr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948488"/>
            <a:ext cx="2895600" cy="457200"/>
          </a:xfrm>
          <a:prstGeom prst="rect">
            <a:avLst/>
          </a:prstGeom>
        </p:spPr>
        <p:txBody>
          <a:bodyPr/>
          <a:lstStyle>
            <a:lvl1pPr>
              <a:spcBef>
                <a:spcPct val="20000"/>
              </a:spcBef>
              <a:defRPr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948488"/>
            <a:ext cx="1905000" cy="457200"/>
          </a:xfrm>
          <a:prstGeom prst="rect">
            <a:avLst/>
          </a:prstGeom>
        </p:spPr>
        <p:txBody>
          <a:bodyPr/>
          <a:lstStyle>
            <a:lvl1pPr>
              <a:spcBef>
                <a:spcPct val="20000"/>
              </a:spcBef>
              <a:defRPr>
                <a:cs typeface="+mn-cs"/>
              </a:defRPr>
            </a:lvl1pPr>
          </a:lstStyle>
          <a:p>
            <a:pPr>
              <a:defRPr/>
            </a:pPr>
            <a:fld id="{52B5E935-B1DF-4BC5-B8B1-454F16F91B02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14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1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23.xml"/><Relationship Id="rId4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0" y="0"/>
            <a:ext cx="9144000" cy="1439863"/>
          </a:xfrm>
          <a:prstGeom prst="rect">
            <a:avLst/>
          </a:prstGeom>
          <a:solidFill>
            <a:srgbClr val="7AB8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spcBef>
                <a:spcPct val="20000"/>
              </a:spcBef>
              <a:defRPr/>
            </a:pPr>
            <a:endParaRPr lang="en-GB">
              <a:cs typeface="+mn-cs"/>
            </a:endParaRP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31800" y="1978025"/>
            <a:ext cx="8277225" cy="576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31800" y="2698750"/>
            <a:ext cx="8277225" cy="368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pic>
        <p:nvPicPr>
          <p:cNvPr id="1029" name="Picture 9" descr="UoL_logo_black RGB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6621463" y="606425"/>
            <a:ext cx="2160587" cy="617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0" name="Picture 14" descr="Skills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427038" y="765175"/>
            <a:ext cx="3240087" cy="442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14" r:id="rId1"/>
    <p:sldLayoutId id="2147483815" r:id="rId2"/>
    <p:sldLayoutId id="2147483816" r:id="rId3"/>
    <p:sldLayoutId id="2147483817" r:id="rId4"/>
    <p:sldLayoutId id="2147483818" r:id="rId5"/>
    <p:sldLayoutId id="2147483811" r:id="rId6"/>
    <p:sldLayoutId id="2147483819" r:id="rId7"/>
    <p:sldLayoutId id="2147483820" r:id="rId8"/>
    <p:sldLayoutId id="2147483821" r:id="rId9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9pPr>
    </p:titleStyle>
    <p:bodyStyle>
      <a:lvl1pPr marL="177800" indent="-1778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531813" indent="-173038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</a:defRPr>
      </a:lvl2pPr>
      <a:lvl3pPr marL="890588" indent="-173038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>
          <a:solidFill>
            <a:schemeClr val="tx1"/>
          </a:solidFill>
          <a:latin typeface="+mn-lt"/>
        </a:defRPr>
      </a:lvl3pPr>
      <a:lvl4pPr marL="1249363" indent="-173038" algn="l" rtl="0" eaLnBrk="0" fontAlgn="base" hangingPunct="0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</a:defRPr>
      </a:lvl4pPr>
      <a:lvl5pPr marL="1608138" indent="-173038" algn="l" rtl="0" eaLnBrk="0" fontAlgn="base" hangingPunct="0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</a:defRPr>
      </a:lvl5pPr>
      <a:lvl6pPr marL="2065338" indent="-173038" algn="l" rtl="0" eaLnBrk="1" fontAlgn="base" hangingPunct="1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</a:defRPr>
      </a:lvl6pPr>
      <a:lvl7pPr marL="2522538" indent="-173038" algn="l" rtl="0" eaLnBrk="1" fontAlgn="base" hangingPunct="1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</a:defRPr>
      </a:lvl7pPr>
      <a:lvl8pPr marL="2979738" indent="-173038" algn="l" rtl="0" eaLnBrk="1" fontAlgn="base" hangingPunct="1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</a:defRPr>
      </a:lvl8pPr>
      <a:lvl9pPr marL="3436938" indent="-173038" algn="l" rtl="0" eaLnBrk="1" fontAlgn="base" hangingPunct="1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0" y="0"/>
            <a:ext cx="9144000" cy="1439863"/>
          </a:xfrm>
          <a:prstGeom prst="rect">
            <a:avLst/>
          </a:prstGeom>
          <a:solidFill>
            <a:srgbClr val="009FDA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spcBef>
                <a:spcPct val="20000"/>
              </a:spcBef>
              <a:defRPr/>
            </a:pPr>
            <a:endParaRPr lang="en-GB">
              <a:cs typeface="+mn-cs"/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31800" y="1978025"/>
            <a:ext cx="8277225" cy="576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31800" y="2698750"/>
            <a:ext cx="8277225" cy="368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pic>
        <p:nvPicPr>
          <p:cNvPr id="2053" name="Picture 9" descr="UoL_logo_black RGB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6621463" y="606425"/>
            <a:ext cx="2160587" cy="617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4" name="Picture 14" descr="Skills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427038" y="765175"/>
            <a:ext cx="3240087" cy="442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22" r:id="rId1"/>
    <p:sldLayoutId id="2147483823" r:id="rId2"/>
    <p:sldLayoutId id="2147483824" r:id="rId3"/>
    <p:sldLayoutId id="2147483825" r:id="rId4"/>
    <p:sldLayoutId id="2147483826" r:id="rId5"/>
    <p:sldLayoutId id="2147483812" r:id="rId6"/>
    <p:sldLayoutId id="2147483827" r:id="rId7"/>
    <p:sldLayoutId id="2147483828" r:id="rId8"/>
    <p:sldLayoutId id="2147483829" r:id="rId9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9pPr>
    </p:titleStyle>
    <p:bodyStyle>
      <a:lvl1pPr marL="177800" indent="-1778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531813" indent="-173038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</a:defRPr>
      </a:lvl2pPr>
      <a:lvl3pPr marL="890588" indent="-173038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>
          <a:solidFill>
            <a:schemeClr val="tx1"/>
          </a:solidFill>
          <a:latin typeface="+mn-lt"/>
        </a:defRPr>
      </a:lvl3pPr>
      <a:lvl4pPr marL="1249363" indent="-173038" algn="l" rtl="0" eaLnBrk="0" fontAlgn="base" hangingPunct="0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</a:defRPr>
      </a:lvl4pPr>
      <a:lvl5pPr marL="1608138" indent="-173038" algn="l" rtl="0" eaLnBrk="0" fontAlgn="base" hangingPunct="0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</a:defRPr>
      </a:lvl5pPr>
      <a:lvl6pPr marL="2065338" indent="-173038" algn="l" rtl="0" eaLnBrk="1" fontAlgn="base" hangingPunct="1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</a:defRPr>
      </a:lvl6pPr>
      <a:lvl7pPr marL="2522538" indent="-173038" algn="l" rtl="0" eaLnBrk="1" fontAlgn="base" hangingPunct="1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</a:defRPr>
      </a:lvl7pPr>
      <a:lvl8pPr marL="2979738" indent="-173038" algn="l" rtl="0" eaLnBrk="1" fontAlgn="base" hangingPunct="1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</a:defRPr>
      </a:lvl8pPr>
      <a:lvl9pPr marL="3436938" indent="-173038" algn="l" rtl="0" eaLnBrk="1" fontAlgn="base" hangingPunct="1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0" y="0"/>
            <a:ext cx="9144000" cy="836613"/>
          </a:xfrm>
          <a:prstGeom prst="rect">
            <a:avLst/>
          </a:prstGeom>
          <a:solidFill>
            <a:srgbClr val="009FDA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spcBef>
                <a:spcPct val="20000"/>
              </a:spcBef>
              <a:defRPr/>
            </a:pPr>
            <a:endParaRPr lang="en-GB">
              <a:cs typeface="+mn-cs"/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31801" y="116632"/>
            <a:ext cx="6300440" cy="576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title style</a:t>
            </a: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31800" y="1700213"/>
            <a:ext cx="8277225" cy="4681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pic>
        <p:nvPicPr>
          <p:cNvPr id="3077" name="Picture 9" descr="UoL_logo_black RGB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877050" y="115888"/>
            <a:ext cx="2159000" cy="617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30" r:id="rId1"/>
    <p:sldLayoutId id="2147483831" r:id="rId2"/>
    <p:sldLayoutId id="2147483832" r:id="rId3"/>
    <p:sldLayoutId id="2147483813" r:id="rId4"/>
    <p:sldLayoutId id="2147483833" r:id="rId5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9FDA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9FDA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9FDA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9FDA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9pPr>
    </p:titleStyle>
    <p:bodyStyle>
      <a:lvl1pPr marL="177800" indent="-1778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531813" indent="-173038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</a:defRPr>
      </a:lvl2pPr>
      <a:lvl3pPr marL="890588" indent="-173038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>
          <a:solidFill>
            <a:schemeClr val="tx1"/>
          </a:solidFill>
          <a:latin typeface="+mn-lt"/>
        </a:defRPr>
      </a:lvl3pPr>
      <a:lvl4pPr marL="1249363" indent="-173038" algn="l" rtl="0" eaLnBrk="0" fontAlgn="base" hangingPunct="0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</a:defRPr>
      </a:lvl4pPr>
      <a:lvl5pPr marL="1608138" indent="-173038" algn="l" rtl="0" eaLnBrk="0" fontAlgn="base" hangingPunct="0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</a:defRPr>
      </a:lvl5pPr>
      <a:lvl6pPr marL="2065338" indent="-173038" algn="l" rtl="0" eaLnBrk="1" fontAlgn="base" hangingPunct="1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</a:defRPr>
      </a:lvl6pPr>
      <a:lvl7pPr marL="2522538" indent="-173038" algn="l" rtl="0" eaLnBrk="1" fontAlgn="base" hangingPunct="1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</a:defRPr>
      </a:lvl7pPr>
      <a:lvl8pPr marL="2979738" indent="-173038" algn="l" rtl="0" eaLnBrk="1" fontAlgn="base" hangingPunct="1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</a:defRPr>
      </a:lvl8pPr>
      <a:lvl9pPr marL="3436938" indent="-173038" algn="l" rtl="0" eaLnBrk="1" fontAlgn="base" hangingPunct="1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witter.com/prwheatley" TargetMode="Externa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3.xml"/><Relationship Id="rId6" Type="http://schemas.openxmlformats.org/officeDocument/2006/relationships/hyperlink" Target="http://bit.ly/spruce-results" TargetMode="Externa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libprw\Spruce\Images\med_risks_octopus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70197" y="1988840"/>
            <a:ext cx="5434285" cy="4910670"/>
          </a:xfrm>
          <a:prstGeom prst="rect">
            <a:avLst/>
          </a:prstGeom>
          <a:noFill/>
        </p:spPr>
      </p:pic>
      <p:sp>
        <p:nvSpPr>
          <p:cNvPr id="25602" name="Content Placeholder 2"/>
          <p:cNvSpPr>
            <a:spLocks noGrp="1"/>
          </p:cNvSpPr>
          <p:nvPr>
            <p:ph sz="half" idx="1"/>
          </p:nvPr>
        </p:nvSpPr>
        <p:spPr>
          <a:xfrm>
            <a:off x="433388" y="980728"/>
            <a:ext cx="8275637" cy="4787900"/>
          </a:xfrm>
        </p:spPr>
        <p:txBody>
          <a:bodyPr/>
          <a:lstStyle/>
          <a:p>
            <a:pPr algn="r" eaLnBrk="1" hangingPunct="1">
              <a:buNone/>
            </a:pPr>
            <a:r>
              <a:rPr lang="en-GB" sz="3200" b="1" dirty="0" smtClean="0">
                <a:solidFill>
                  <a:srgbClr val="009FDA"/>
                </a:solidFill>
              </a:rPr>
              <a:t> FITS and C3PO </a:t>
            </a:r>
            <a:r>
              <a:rPr lang="en-GB" sz="3200" b="1" dirty="0" smtClean="0">
                <a:solidFill>
                  <a:srgbClr val="009FDA"/>
                </a:solidFill>
              </a:rPr>
              <a:t>enhancements</a:t>
            </a:r>
          </a:p>
          <a:p>
            <a:pPr algn="r" eaLnBrk="1" hangingPunct="1">
              <a:buNone/>
            </a:pPr>
            <a:r>
              <a:rPr lang="en-GB" sz="2000" b="1" dirty="0" smtClean="0"/>
              <a:t>Paul </a:t>
            </a:r>
            <a:r>
              <a:rPr lang="en-GB" sz="2000" b="1" dirty="0" smtClean="0"/>
              <a:t>Wheatley </a:t>
            </a:r>
          </a:p>
          <a:p>
            <a:pPr algn="r" eaLnBrk="1" hangingPunct="1">
              <a:buFont typeface="Arial" charset="0"/>
              <a:buNone/>
            </a:pPr>
            <a:r>
              <a:rPr lang="en-GB" sz="2000" dirty="0" smtClean="0"/>
              <a:t>SPRUCE Project Manager</a:t>
            </a:r>
          </a:p>
          <a:p>
            <a:pPr algn="r" eaLnBrk="1" hangingPunct="1">
              <a:buFont typeface="Arial" charset="0"/>
              <a:buNone/>
            </a:pPr>
            <a:r>
              <a:rPr lang="en-GB" sz="2000" dirty="0" smtClean="0"/>
              <a:t>University of Leeds</a:t>
            </a:r>
          </a:p>
          <a:p>
            <a:pPr algn="r" eaLnBrk="1" hangingPunct="1">
              <a:buNone/>
            </a:pPr>
            <a:r>
              <a:rPr lang="en-GB" sz="2000" dirty="0" smtClean="0">
                <a:hlinkClick r:id="rId3"/>
              </a:rPr>
              <a:t>@</a:t>
            </a:r>
            <a:r>
              <a:rPr lang="en-GB" sz="2000" dirty="0" err="1" smtClean="0">
                <a:hlinkClick r:id="rId3"/>
              </a:rPr>
              <a:t>prwheatley</a:t>
            </a:r>
            <a:endParaRPr lang="en-GB" sz="2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800" y="116632"/>
            <a:ext cx="8028631" cy="576263"/>
          </a:xfrm>
        </p:spPr>
        <p:txBody>
          <a:bodyPr/>
          <a:lstStyle/>
          <a:p>
            <a:r>
              <a:rPr lang="en-GB" dirty="0" smtClean="0"/>
              <a:t>Practitioner needs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55600" y="980728"/>
            <a:ext cx="7744792" cy="5400600"/>
          </a:xfrm>
        </p:spPr>
        <p:txBody>
          <a:bodyPr/>
          <a:lstStyle/>
          <a:p>
            <a:endParaRPr lang="en-GB" dirty="0" smtClean="0">
              <a:solidFill>
                <a:srgbClr val="009FDA"/>
              </a:solidFill>
            </a:endParaRPr>
          </a:p>
          <a:p>
            <a:endParaRPr lang="en-GB" dirty="0" smtClean="0">
              <a:solidFill>
                <a:srgbClr val="009FDA"/>
              </a:solidFill>
            </a:endParaRPr>
          </a:p>
          <a:p>
            <a:endParaRPr lang="en-GB" dirty="0" smtClean="0">
              <a:solidFill>
                <a:srgbClr val="009FDA"/>
              </a:solidFill>
            </a:endParaRPr>
          </a:p>
          <a:p>
            <a:endParaRPr lang="en-GB" dirty="0" smtClean="0">
              <a:solidFill>
                <a:srgbClr val="009FDA"/>
              </a:solidFill>
            </a:endParaRPr>
          </a:p>
          <a:p>
            <a:r>
              <a:rPr lang="en-GB" sz="3600" dirty="0" smtClean="0">
                <a:solidFill>
                  <a:srgbClr val="009FDA"/>
                </a:solidFill>
              </a:rPr>
              <a:t>What are the main practitioner needs (in terms of supporting tools)?</a:t>
            </a:r>
            <a:endParaRPr lang="en-GB" sz="3600" dirty="0" smtClean="0"/>
          </a:p>
          <a:p>
            <a:endParaRPr lang="en-GB" dirty="0" smtClean="0"/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800" y="116632"/>
            <a:ext cx="7956624" cy="576263"/>
          </a:xfrm>
        </p:spPr>
        <p:txBody>
          <a:bodyPr/>
          <a:lstStyle/>
          <a:p>
            <a:r>
              <a:rPr lang="en-GB" dirty="0" smtClean="0"/>
              <a:t>SPRUCE </a:t>
            </a:r>
            <a:r>
              <a:rPr lang="en-GB" dirty="0" err="1" smtClean="0"/>
              <a:t>Mashups</a:t>
            </a:r>
            <a:r>
              <a:rPr lang="en-GB" dirty="0" smtClean="0"/>
              <a:t> – the impact</a:t>
            </a:r>
            <a:endParaRPr lang="en-GB" dirty="0"/>
          </a:p>
        </p:txBody>
      </p:sp>
      <p:grpSp>
        <p:nvGrpSpPr>
          <p:cNvPr id="3" name="Group 10"/>
          <p:cNvGrpSpPr/>
          <p:nvPr/>
        </p:nvGrpSpPr>
        <p:grpSpPr>
          <a:xfrm>
            <a:off x="5522664" y="1276291"/>
            <a:ext cx="3225800" cy="5105037"/>
            <a:chOff x="431800" y="1196752"/>
            <a:chExt cx="3225800" cy="5105037"/>
          </a:xfrm>
        </p:grpSpPr>
        <p:pic>
          <p:nvPicPr>
            <p:cNvPr id="3074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31800" y="1196752"/>
              <a:ext cx="1763936" cy="51050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3075" name="Picture 3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314160" y="1412776"/>
              <a:ext cx="1343440" cy="47300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grpSp>
        <p:nvGrpSpPr>
          <p:cNvPr id="4" name="Group 9"/>
          <p:cNvGrpSpPr/>
          <p:nvPr/>
        </p:nvGrpSpPr>
        <p:grpSpPr>
          <a:xfrm>
            <a:off x="323528" y="1291258"/>
            <a:ext cx="3539877" cy="5018062"/>
            <a:chOff x="5004048" y="1124744"/>
            <a:chExt cx="3539877" cy="5018062"/>
          </a:xfrm>
        </p:grpSpPr>
        <p:pic>
          <p:nvPicPr>
            <p:cNvPr id="3076" name="Picture 4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5004048" y="1124744"/>
              <a:ext cx="3539877" cy="28098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3077" name="Picture 5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492080" y="4298751"/>
              <a:ext cx="2392288" cy="18440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sp>
        <p:nvSpPr>
          <p:cNvPr id="9" name="TextBox 8"/>
          <p:cNvSpPr txBox="1"/>
          <p:nvPr/>
        </p:nvSpPr>
        <p:spPr>
          <a:xfrm rot="5400000">
            <a:off x="1922222" y="3486494"/>
            <a:ext cx="5688633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800" dirty="0" smtClean="0">
                <a:hlinkClick r:id="rId6"/>
              </a:rPr>
              <a:t>http://bit.ly/spruce-results</a:t>
            </a:r>
            <a:endParaRPr lang="en-GB" sz="3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800" y="116632"/>
            <a:ext cx="8028631" cy="576263"/>
          </a:xfrm>
        </p:spPr>
        <p:txBody>
          <a:bodyPr/>
          <a:lstStyle/>
          <a:p>
            <a:r>
              <a:rPr lang="en-GB" dirty="0" smtClean="0"/>
              <a:t>Theme 1: Quality Assurance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55600" y="980728"/>
            <a:ext cx="8320856" cy="5400600"/>
          </a:xfrm>
        </p:spPr>
        <p:txBody>
          <a:bodyPr/>
          <a:lstStyle/>
          <a:p>
            <a:r>
              <a:rPr lang="en-GB" dirty="0" smtClean="0">
                <a:solidFill>
                  <a:srgbClr val="009FDA"/>
                </a:solidFill>
              </a:rPr>
              <a:t>The problem:</a:t>
            </a:r>
          </a:p>
          <a:p>
            <a:pPr lvl="1"/>
            <a:r>
              <a:rPr lang="en-GB" dirty="0" smtClean="0"/>
              <a:t>Some have broken data</a:t>
            </a:r>
          </a:p>
          <a:p>
            <a:pPr lvl="1"/>
            <a:r>
              <a:rPr lang="en-GB" dirty="0" smtClean="0"/>
              <a:t>Some have suspected broken data</a:t>
            </a:r>
          </a:p>
          <a:p>
            <a:pPr lvl="1"/>
            <a:r>
              <a:rPr lang="en-GB" dirty="0" smtClean="0"/>
              <a:t>Some have an intention to process data in some way, but concerned about lack of ability to check the process doesn't break the data</a:t>
            </a:r>
          </a:p>
          <a:p>
            <a:r>
              <a:rPr lang="en-GB" dirty="0" smtClean="0">
                <a:solidFill>
                  <a:srgbClr val="009FDA"/>
                </a:solidFill>
              </a:rPr>
              <a:t>The solution:</a:t>
            </a:r>
          </a:p>
          <a:p>
            <a:pPr lvl="1"/>
            <a:r>
              <a:rPr lang="en-GB" dirty="0" smtClean="0"/>
              <a:t>Cross section of automated QA approaches required.</a:t>
            </a:r>
          </a:p>
          <a:p>
            <a:pPr lvl="2"/>
            <a:r>
              <a:rPr lang="en-GB" dirty="0" smtClean="0"/>
              <a:t>How do we spot the flaws automatically?</a:t>
            </a:r>
          </a:p>
          <a:p>
            <a:pPr lvl="2"/>
            <a:r>
              <a:rPr lang="en-GB" dirty="0" smtClean="0"/>
              <a:t>How do we fix them automatically?</a:t>
            </a:r>
          </a:p>
          <a:p>
            <a:pPr lvl="2"/>
            <a:r>
              <a:rPr lang="en-GB" dirty="0" smtClean="0"/>
              <a:t>Often involves cross checking (</a:t>
            </a:r>
            <a:r>
              <a:rPr lang="en-GB" dirty="0" err="1" smtClean="0"/>
              <a:t>eg</a:t>
            </a:r>
            <a:r>
              <a:rPr lang="en-GB" dirty="0" smtClean="0"/>
              <a:t>. Data to metadata)</a:t>
            </a:r>
          </a:p>
          <a:p>
            <a:pPr lvl="2"/>
            <a:r>
              <a:rPr lang="en-GB" dirty="0" smtClean="0"/>
              <a:t>Sometimes explorative. What actually caused the problem, how do we prevent it? </a:t>
            </a:r>
          </a:p>
          <a:p>
            <a:pPr lvl="2"/>
            <a:r>
              <a:rPr lang="en-GB" dirty="0" smtClean="0"/>
              <a:t>Every case feels unique, but often strikes a chord more widely</a:t>
            </a:r>
          </a:p>
          <a:p>
            <a:endParaRPr lang="en-GB" dirty="0" smtClean="0"/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800" y="116632"/>
            <a:ext cx="8028631" cy="576263"/>
          </a:xfrm>
        </p:spPr>
        <p:txBody>
          <a:bodyPr/>
          <a:lstStyle/>
          <a:p>
            <a:r>
              <a:rPr lang="en-GB" dirty="0" smtClean="0"/>
              <a:t>Theme 2: Appraisal + Ingest preparation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55600" y="980728"/>
            <a:ext cx="8320856" cy="5400600"/>
          </a:xfrm>
        </p:spPr>
        <p:txBody>
          <a:bodyPr/>
          <a:lstStyle/>
          <a:p>
            <a:r>
              <a:rPr lang="en-GB" dirty="0" smtClean="0">
                <a:solidFill>
                  <a:srgbClr val="009FDA"/>
                </a:solidFill>
              </a:rPr>
              <a:t>The problem:</a:t>
            </a:r>
          </a:p>
          <a:p>
            <a:pPr lvl="1"/>
            <a:r>
              <a:rPr lang="en-GB" dirty="0" smtClean="0"/>
              <a:t>We have </a:t>
            </a:r>
            <a:r>
              <a:rPr lang="en-GB" dirty="0" smtClean="0"/>
              <a:t>digital stuff</a:t>
            </a:r>
            <a:r>
              <a:rPr lang="en-GB" dirty="0" smtClean="0"/>
              <a:t>, what is it, what should I worry about, what do I do next?</a:t>
            </a:r>
          </a:p>
          <a:p>
            <a:pPr lvl="1"/>
            <a:r>
              <a:rPr lang="en-GB" dirty="0" smtClean="0"/>
              <a:t>We know roughly what we've got (we've had some before) but we have a largely manual appraisal process that doesn't scale well</a:t>
            </a:r>
          </a:p>
          <a:p>
            <a:pPr lvl="1"/>
            <a:r>
              <a:rPr lang="en-GB" dirty="0" smtClean="0"/>
              <a:t>How do we turn this blob of content into something we can ingest into our repository?</a:t>
            </a:r>
          </a:p>
          <a:p>
            <a:r>
              <a:rPr lang="en-GB" dirty="0" smtClean="0">
                <a:solidFill>
                  <a:srgbClr val="009FDA"/>
                </a:solidFill>
              </a:rPr>
              <a:t>The solution:</a:t>
            </a:r>
          </a:p>
          <a:p>
            <a:pPr lvl="1"/>
            <a:r>
              <a:rPr lang="en-GB" dirty="0" smtClean="0"/>
              <a:t>Characterisation capability needs to vastly improve</a:t>
            </a:r>
          </a:p>
          <a:p>
            <a:pPr lvl="1"/>
            <a:r>
              <a:rPr lang="en-GB" dirty="0" smtClean="0"/>
              <a:t>Automatic extraction of properties / flavour of content to aid appraisal/selection</a:t>
            </a:r>
          </a:p>
          <a:p>
            <a:pPr lvl="1"/>
            <a:r>
              <a:rPr lang="en-GB" dirty="0" smtClean="0"/>
              <a:t>Inform processing of data prior to ingest</a:t>
            </a:r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800" y="116632"/>
            <a:ext cx="8244656" cy="576263"/>
          </a:xfrm>
        </p:spPr>
        <p:txBody>
          <a:bodyPr/>
          <a:lstStyle/>
          <a:p>
            <a:r>
              <a:rPr lang="en-GB" dirty="0" smtClean="0"/>
              <a:t>Theme 3: Identify/locate preservation worthy data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1520" y="980728"/>
            <a:ext cx="8712968" cy="5400600"/>
          </a:xfrm>
        </p:spPr>
        <p:txBody>
          <a:bodyPr/>
          <a:lstStyle/>
          <a:p>
            <a:r>
              <a:rPr lang="en-GB" sz="2400" dirty="0" smtClean="0">
                <a:solidFill>
                  <a:srgbClr val="009FDA"/>
                </a:solidFill>
              </a:rPr>
              <a:t>The problem:</a:t>
            </a:r>
          </a:p>
          <a:p>
            <a:pPr lvl="1"/>
            <a:r>
              <a:rPr lang="en-GB" sz="2000" dirty="0" smtClean="0"/>
              <a:t>Institution has preservation worthy data scattered across shared server space</a:t>
            </a:r>
          </a:p>
          <a:p>
            <a:pPr lvl="1"/>
            <a:r>
              <a:rPr lang="en-GB" sz="2000" dirty="0" smtClean="0"/>
              <a:t>Data is unmanaged, not </a:t>
            </a:r>
            <a:r>
              <a:rPr lang="en-GB" sz="2000" dirty="0" smtClean="0"/>
              <a:t>check summed, </a:t>
            </a:r>
            <a:r>
              <a:rPr lang="en-GB" sz="2000" dirty="0" smtClean="0"/>
              <a:t>often doesn’t have a responsible owner</a:t>
            </a:r>
          </a:p>
          <a:p>
            <a:pPr lvl="1"/>
            <a:r>
              <a:rPr lang="en-GB" sz="2000" dirty="0" smtClean="0"/>
              <a:t>Sorting this data from non-preservation worthy data is a challenge</a:t>
            </a:r>
          </a:p>
          <a:p>
            <a:r>
              <a:rPr lang="en-GB" sz="2400" dirty="0" smtClean="0">
                <a:solidFill>
                  <a:srgbClr val="009FDA"/>
                </a:solidFill>
              </a:rPr>
              <a:t>The solution:</a:t>
            </a:r>
          </a:p>
          <a:p>
            <a:pPr lvl="1"/>
            <a:r>
              <a:rPr lang="en-GB" sz="2000" dirty="0" smtClean="0"/>
              <a:t>Find it</a:t>
            </a:r>
          </a:p>
          <a:p>
            <a:pPr lvl="2"/>
            <a:r>
              <a:rPr lang="en-GB" sz="1600" dirty="0" smtClean="0"/>
              <a:t>Tools/approaches to “smell” preservation worthy data</a:t>
            </a:r>
          </a:p>
          <a:p>
            <a:pPr lvl="1"/>
            <a:r>
              <a:rPr lang="en-GB" sz="2000" dirty="0" smtClean="0"/>
              <a:t>Make it safe</a:t>
            </a:r>
          </a:p>
          <a:p>
            <a:pPr lvl="2"/>
            <a:r>
              <a:rPr lang="en-GB" sz="1600" dirty="0" smtClean="0"/>
              <a:t>Check summing</a:t>
            </a:r>
            <a:r>
              <a:rPr lang="en-GB" sz="1600" dirty="0" smtClean="0"/>
              <a:t>, creating manifests, registering basic details with a central authority with preservation responsibility, </a:t>
            </a:r>
            <a:r>
              <a:rPr lang="en-GB" sz="1600" dirty="0" smtClean="0"/>
              <a:t>periodically </a:t>
            </a:r>
            <a:r>
              <a:rPr lang="en-GB" sz="1600" dirty="0" err="1" smtClean="0"/>
              <a:t>recalc</a:t>
            </a:r>
            <a:r>
              <a:rPr lang="en-GB" sz="1600" dirty="0" smtClean="0"/>
              <a:t> checksums. All components are there but not in usable package</a:t>
            </a:r>
          </a:p>
          <a:p>
            <a:pPr lvl="1"/>
            <a:r>
              <a:rPr lang="en-GB" sz="2000" dirty="0" smtClean="0"/>
              <a:t>Get it ready to ingest</a:t>
            </a:r>
          </a:p>
          <a:p>
            <a:pPr lvl="2"/>
            <a:r>
              <a:rPr lang="en-GB" sz="1600" dirty="0" smtClean="0"/>
              <a:t>De-duplication, </a:t>
            </a:r>
            <a:r>
              <a:rPr lang="en-GB" sz="1600" dirty="0" err="1" smtClean="0"/>
              <a:t>curation</a:t>
            </a:r>
            <a:r>
              <a:rPr lang="en-GB" sz="1600" dirty="0" smtClean="0"/>
              <a:t>, management, add metadata, other ingest </a:t>
            </a:r>
            <a:r>
              <a:rPr lang="en-GB" sz="1600" dirty="0" smtClean="0"/>
              <a:t>preparation</a:t>
            </a:r>
            <a:endParaRPr lang="en-GB" sz="2400" dirty="0" smtClean="0"/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800" y="116632"/>
            <a:ext cx="8244656" cy="576263"/>
          </a:xfrm>
        </p:spPr>
        <p:txBody>
          <a:bodyPr/>
          <a:lstStyle/>
          <a:p>
            <a:r>
              <a:rPr lang="en-GB" dirty="0" smtClean="0"/>
              <a:t>Theme 4: Conformance to institutional profile/policy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55600" y="980728"/>
            <a:ext cx="8320856" cy="5400600"/>
          </a:xfrm>
        </p:spPr>
        <p:txBody>
          <a:bodyPr/>
          <a:lstStyle/>
          <a:p>
            <a:r>
              <a:rPr lang="en-GB" dirty="0" smtClean="0">
                <a:solidFill>
                  <a:srgbClr val="009FDA"/>
                </a:solidFill>
              </a:rPr>
              <a:t>The problem:</a:t>
            </a:r>
          </a:p>
          <a:p>
            <a:pPr lvl="1"/>
            <a:r>
              <a:rPr lang="en-GB" dirty="0" smtClean="0"/>
              <a:t>Institution has policy driven requirements for the shape of its content, defined by specific profiles</a:t>
            </a:r>
          </a:p>
          <a:p>
            <a:pPr lvl="1"/>
            <a:r>
              <a:rPr lang="en-GB" dirty="0" smtClean="0"/>
              <a:t>Does data conform to these profiles?</a:t>
            </a:r>
          </a:p>
          <a:p>
            <a:pPr lvl="1"/>
            <a:r>
              <a:rPr lang="en-GB" dirty="0" smtClean="0"/>
              <a:t>If not (in some cases), can it be made to conform?</a:t>
            </a:r>
          </a:p>
          <a:p>
            <a:r>
              <a:rPr lang="en-GB" dirty="0" smtClean="0">
                <a:solidFill>
                  <a:srgbClr val="009FDA"/>
                </a:solidFill>
              </a:rPr>
              <a:t>The solution:</a:t>
            </a:r>
          </a:p>
          <a:p>
            <a:pPr lvl="1"/>
            <a:r>
              <a:rPr lang="en-GB" dirty="0" smtClean="0"/>
              <a:t>Conformance checking focused characterisation and validation</a:t>
            </a:r>
          </a:p>
          <a:p>
            <a:pPr lvl="1"/>
            <a:r>
              <a:rPr lang="en-GB" dirty="0" smtClean="0"/>
              <a:t>Modification of content + associated </a:t>
            </a:r>
            <a:r>
              <a:rPr lang="en-GB" dirty="0" smtClean="0"/>
              <a:t>QA</a:t>
            </a:r>
            <a:endParaRPr lang="en-GB" dirty="0" smtClean="0"/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800" y="116632"/>
            <a:ext cx="8244656" cy="576263"/>
          </a:xfrm>
        </p:spPr>
        <p:txBody>
          <a:bodyPr/>
          <a:lstStyle/>
          <a:p>
            <a:r>
              <a:rPr lang="en-GB" dirty="0" smtClean="0"/>
              <a:t>Theme 5: Identify preservation risks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55600" y="980728"/>
            <a:ext cx="8536880" cy="5400600"/>
          </a:xfrm>
        </p:spPr>
        <p:txBody>
          <a:bodyPr/>
          <a:lstStyle/>
          <a:p>
            <a:r>
              <a:rPr lang="en-GB" sz="2400" dirty="0" smtClean="0">
                <a:solidFill>
                  <a:srgbClr val="009FDA"/>
                </a:solidFill>
              </a:rPr>
              <a:t>The problem:</a:t>
            </a:r>
          </a:p>
          <a:p>
            <a:pPr lvl="1"/>
            <a:r>
              <a:rPr lang="en-GB" sz="2000" dirty="0" smtClean="0"/>
              <a:t>Data is in the repository, what risks does it face?</a:t>
            </a:r>
          </a:p>
          <a:p>
            <a:pPr lvl="1"/>
            <a:r>
              <a:rPr lang="en-GB" sz="2000" dirty="0" smtClean="0"/>
              <a:t>Some worry about whether they should be migrating their content</a:t>
            </a:r>
          </a:p>
          <a:p>
            <a:pPr lvl="1"/>
            <a:r>
              <a:rPr lang="en-GB" sz="2000" dirty="0" smtClean="0"/>
              <a:t>Some specifically want to format migrate and want help doing it</a:t>
            </a:r>
          </a:p>
          <a:p>
            <a:pPr lvl="1"/>
            <a:r>
              <a:rPr lang="en-GB" sz="2000" dirty="0" smtClean="0"/>
              <a:t>Root of problem is: what are the risks?</a:t>
            </a:r>
          </a:p>
          <a:p>
            <a:pPr lvl="1"/>
            <a:r>
              <a:rPr lang="en-GB" sz="2000" dirty="0" smtClean="0"/>
              <a:t>Risks themselves not well understood</a:t>
            </a:r>
          </a:p>
          <a:p>
            <a:pPr lvl="1"/>
            <a:r>
              <a:rPr lang="en-GB" sz="2000" dirty="0" smtClean="0"/>
              <a:t>Woeful tool provision to assist in automated risk assessment</a:t>
            </a:r>
          </a:p>
          <a:p>
            <a:r>
              <a:rPr lang="en-GB" sz="2400" dirty="0" smtClean="0">
                <a:solidFill>
                  <a:srgbClr val="009FDA"/>
                </a:solidFill>
              </a:rPr>
              <a:t>The solution:</a:t>
            </a:r>
          </a:p>
          <a:p>
            <a:pPr lvl="1"/>
            <a:r>
              <a:rPr lang="en-GB" sz="2000" dirty="0" smtClean="0"/>
              <a:t>Tools/approaches for identifying specific preservation risks in digital data</a:t>
            </a:r>
          </a:p>
          <a:p>
            <a:pPr lvl="1"/>
            <a:r>
              <a:rPr lang="en-GB" sz="2000" dirty="0" smtClean="0"/>
              <a:t>Logical progression is then for planning, action and QA</a:t>
            </a:r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800" y="116632"/>
            <a:ext cx="8244656" cy="576263"/>
          </a:xfrm>
        </p:spPr>
        <p:txBody>
          <a:bodyPr/>
          <a:lstStyle/>
          <a:p>
            <a:r>
              <a:rPr lang="en-GB" dirty="0" smtClean="0"/>
              <a:t>Overall challenge - characterisation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55600" y="980728"/>
            <a:ext cx="8536880" cy="5400600"/>
          </a:xfrm>
        </p:spPr>
        <p:txBody>
          <a:bodyPr/>
          <a:lstStyle/>
          <a:p>
            <a:r>
              <a:rPr lang="en-GB" dirty="0" smtClean="0">
                <a:solidFill>
                  <a:srgbClr val="009FDA"/>
                </a:solidFill>
              </a:rPr>
              <a:t>Summary of 5 main challenges:</a:t>
            </a:r>
            <a:endParaRPr lang="en-GB" dirty="0" smtClean="0">
              <a:solidFill>
                <a:srgbClr val="009FDA"/>
              </a:solidFill>
            </a:endParaRPr>
          </a:p>
          <a:p>
            <a:pPr lvl="1"/>
            <a:r>
              <a:rPr lang="en-GB" dirty="0" smtClean="0"/>
              <a:t>Quality Assurance</a:t>
            </a:r>
          </a:p>
          <a:p>
            <a:pPr lvl="1"/>
            <a:r>
              <a:rPr lang="en-GB" dirty="0" smtClean="0"/>
              <a:t>Appraisal and ingest preparation</a:t>
            </a:r>
          </a:p>
          <a:p>
            <a:pPr lvl="1"/>
            <a:r>
              <a:rPr lang="en-GB" dirty="0" smtClean="0"/>
              <a:t>Identify/locate preservation worthy data</a:t>
            </a:r>
          </a:p>
          <a:p>
            <a:pPr lvl="1"/>
            <a:r>
              <a:rPr lang="en-GB" dirty="0" smtClean="0"/>
              <a:t>Conformance to profiles/policy</a:t>
            </a:r>
          </a:p>
          <a:p>
            <a:pPr lvl="1"/>
            <a:r>
              <a:rPr lang="en-GB" dirty="0" smtClean="0"/>
              <a:t>Identify preservation </a:t>
            </a:r>
            <a:r>
              <a:rPr lang="en-GB" dirty="0" smtClean="0"/>
              <a:t>risks</a:t>
            </a:r>
          </a:p>
          <a:p>
            <a:r>
              <a:rPr lang="en-GB" dirty="0" smtClean="0">
                <a:solidFill>
                  <a:srgbClr val="009FDA"/>
                </a:solidFill>
              </a:rPr>
              <a:t>Conclusion:</a:t>
            </a:r>
          </a:p>
          <a:p>
            <a:pPr lvl="1"/>
            <a:r>
              <a:rPr lang="en-GB" dirty="0" smtClean="0"/>
              <a:t>Practitioners need better characterisation capability</a:t>
            </a:r>
          </a:p>
          <a:p>
            <a:pPr lvl="1"/>
            <a:r>
              <a:rPr lang="en-GB" dirty="0" smtClean="0"/>
              <a:t>In other words they need better automated ways to understand their data</a:t>
            </a:r>
          </a:p>
          <a:p>
            <a:pPr lvl="1"/>
            <a:endParaRPr lang="en-GB" dirty="0" smtClean="0">
              <a:solidFill>
                <a:srgbClr val="009FDA"/>
              </a:solidFill>
            </a:endParaRPr>
          </a:p>
          <a:p>
            <a:endParaRPr lang="en-GB" dirty="0" smtClean="0"/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800" y="116632"/>
            <a:ext cx="8244656" cy="576263"/>
          </a:xfrm>
        </p:spPr>
        <p:txBody>
          <a:bodyPr/>
          <a:lstStyle/>
          <a:p>
            <a:r>
              <a:rPr lang="en-GB" dirty="0" smtClean="0"/>
              <a:t>FITS and C3PO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55600" y="980728"/>
            <a:ext cx="8536880" cy="5400600"/>
          </a:xfrm>
        </p:spPr>
        <p:txBody>
          <a:bodyPr/>
          <a:lstStyle/>
          <a:p>
            <a:r>
              <a:rPr lang="en-GB" dirty="0" smtClean="0">
                <a:solidFill>
                  <a:srgbClr val="009FDA"/>
                </a:solidFill>
              </a:rPr>
              <a:t>FITS</a:t>
            </a:r>
          </a:p>
          <a:p>
            <a:pPr lvl="1"/>
            <a:r>
              <a:rPr lang="en-GB" dirty="0" smtClean="0"/>
              <a:t>Assess content, identifies characteristics and extracts metadata</a:t>
            </a:r>
          </a:p>
          <a:p>
            <a:r>
              <a:rPr lang="en-GB" dirty="0" smtClean="0">
                <a:solidFill>
                  <a:srgbClr val="009FDA"/>
                </a:solidFill>
              </a:rPr>
              <a:t>C3PO</a:t>
            </a:r>
          </a:p>
          <a:p>
            <a:pPr lvl="1"/>
            <a:r>
              <a:rPr lang="en-GB" dirty="0" smtClean="0"/>
              <a:t>Provides a visual interface to navigate and understand the data extracted by FITS</a:t>
            </a:r>
          </a:p>
          <a:p>
            <a:r>
              <a:rPr lang="en-GB" dirty="0" smtClean="0">
                <a:solidFill>
                  <a:srgbClr val="009FDA"/>
                </a:solidFill>
              </a:rPr>
              <a:t>What did we do?</a:t>
            </a:r>
          </a:p>
          <a:p>
            <a:pPr lvl="1"/>
            <a:r>
              <a:rPr lang="en-GB" dirty="0" smtClean="0"/>
              <a:t>Update FITS functionality, better coverage, uses latest tools</a:t>
            </a:r>
          </a:p>
          <a:p>
            <a:pPr lvl="1"/>
            <a:r>
              <a:rPr lang="en-GB" dirty="0" smtClean="0"/>
              <a:t>Addressed tool maintenance by providing the infrastructure to make the tools community maintainable</a:t>
            </a:r>
            <a:endParaRPr lang="en-GB" dirty="0" smtClean="0"/>
          </a:p>
          <a:p>
            <a:pPr lvl="1"/>
            <a:endParaRPr lang="en-GB" dirty="0" smtClean="0"/>
          </a:p>
          <a:p>
            <a:pPr lvl="1"/>
            <a:endParaRPr lang="en-GB" dirty="0" smtClean="0">
              <a:solidFill>
                <a:srgbClr val="009FDA"/>
              </a:solidFill>
            </a:endParaRPr>
          </a:p>
          <a:p>
            <a:endParaRPr lang="en-GB" dirty="0" smtClean="0"/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heme/theme1.xml><?xml version="1.0" encoding="utf-8"?>
<a:theme xmlns:a="http://schemas.openxmlformats.org/drawingml/2006/main" name="skills_green">
  <a:themeElements>
    <a:clrScheme name="UoL Design Master 2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UoL Design Master 2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0" tIns="0" rIns="0" bIns="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0" tIns="0" rIns="0" bIns="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UoL Design Master 2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oL Design Master 2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oL Design Master 2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oL Design Master 2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oL Design Master 2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oL Design Master 2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oL Design Master 2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oL Design Master 2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oL Design Master 2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oL Design Master 2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oL Design Master 2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oL Design Master 2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skills_blue">
  <a:themeElements>
    <a:clrScheme name="UoL Design Master 2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UoL Design Master 2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0" tIns="0" rIns="0" bIns="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0" tIns="0" rIns="0" bIns="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UoL Design Master 2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oL Design Master 2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oL Design Master 2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oL Design Master 2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oL Design Master 2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oL Design Master 2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oL Design Master 2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oL Design Master 2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oL Design Master 2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oL Design Master 2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oL Design Master 2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oL Design Master 2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Be_inspired_blue">
  <a:themeElements>
    <a:clrScheme name="UoL Design Master 2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UoL Design Master 2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0" tIns="0" rIns="0" bIns="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0" tIns="0" rIns="0" bIns="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UoL Design Master 2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oL Design Master 2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oL Design Master 2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oL Design Master 2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oL Design Master 2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oL Design Master 2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oL Design Master 2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oL Design Master 2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oL Design Master 2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oL Design Master 2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oL Design Master 2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oL Design Master 2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3CD0254DF756A40AA9F37B76437A15C" ma:contentTypeVersion="0" ma:contentTypeDescription="Create a new document." ma:contentTypeScope="" ma:versionID="1f8e7c212728d89c1794aab8879f160a">
  <xsd:schema xmlns:xsd="http://www.w3.org/2001/XMLSchema" xmlns:p="http://schemas.microsoft.com/office/2006/metadata/properties" targetNamespace="http://schemas.microsoft.com/office/2006/metadata/properties" ma:root="true" ma:fieldsID="4aeb20c0e3442673af7ee10786458764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DF2AFF2C-C60C-4C5F-B791-1835C5DFF8A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2.xml><?xml version="1.0" encoding="utf-8"?>
<ds:datastoreItem xmlns:ds="http://schemas.openxmlformats.org/officeDocument/2006/customXml" ds:itemID="{E26C6343-51FE-4310-B9F8-A86599B2F7B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73702BB-3301-41AC-A680-1BF1D820990C}">
  <ds:schemaRefs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skills_green</Template>
  <TotalTime>8273</TotalTime>
  <Words>584</Words>
  <Application>Microsoft Office PowerPoint</Application>
  <PresentationFormat>On-screen Show (4:3)</PresentationFormat>
  <Paragraphs>86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skills_green</vt:lpstr>
      <vt:lpstr>skills_blue</vt:lpstr>
      <vt:lpstr>Be_inspired_blue</vt:lpstr>
      <vt:lpstr>Slide 1</vt:lpstr>
      <vt:lpstr>Practitioner needs</vt:lpstr>
      <vt:lpstr>SPRUCE Mashups – the impact</vt:lpstr>
      <vt:lpstr>Theme 1: Quality Assurance</vt:lpstr>
      <vt:lpstr>Theme 2: Appraisal + Ingest preparation</vt:lpstr>
      <vt:lpstr>Theme 3: Identify/locate preservation worthy data</vt:lpstr>
      <vt:lpstr>Theme 4: Conformance to institutional profile/policy</vt:lpstr>
      <vt:lpstr>Theme 5: Identify preservation risks</vt:lpstr>
      <vt:lpstr>Overall challenge - characterisation</vt:lpstr>
      <vt:lpstr>FITS and C3PO</vt:lpstr>
    </vt:vector>
  </TitlesOfParts>
  <Company>University of Leeds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High contrast colours will help audiences to read text from a distance</dc:title>
  <dc:creator>Sarah Touloupis</dc:creator>
  <cp:lastModifiedBy>libprw</cp:lastModifiedBy>
  <cp:revision>545</cp:revision>
  <dcterms:created xsi:type="dcterms:W3CDTF">2007-07-12T08:31:21Z</dcterms:created>
  <dcterms:modified xsi:type="dcterms:W3CDTF">2013-11-23T11:02:01Z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0x01010013CD0254DF756A40AA9F37B76437A15C</vt:lpwstr>
  </property>
</Properties>
</file>