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3" r:id="rId4"/>
    <p:sldMasterId id="2147483683" r:id="rId5"/>
    <p:sldMasterId id="2147483693" r:id="rId6"/>
  </p:sldMasterIdLst>
  <p:notesMasterIdLst>
    <p:notesMasterId r:id="rId10"/>
  </p:notesMasterIdLst>
  <p:handoutMasterIdLst>
    <p:handoutMasterId r:id="rId11"/>
  </p:handoutMasterIdLst>
  <p:sldIdLst>
    <p:sldId id="370" r:id="rId7"/>
    <p:sldId id="488" r:id="rId8"/>
    <p:sldId id="489" r:id="rId9"/>
  </p:sldIdLst>
  <p:sldSz cx="9144000" cy="6858000" type="screen4x3"/>
  <p:notesSz cx="6858000" cy="9144000"/>
  <p:custDataLst>
    <p:tags r:id="rId12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DA"/>
    <a:srgbClr val="0079A4"/>
    <a:srgbClr val="00506C"/>
    <a:srgbClr val="F2E9D5"/>
    <a:srgbClr val="B0001A"/>
    <a:srgbClr val="003626"/>
    <a:srgbClr val="004832"/>
    <a:srgbClr val="00473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0" autoAdjust="0"/>
    <p:restoredTop sz="89918" autoAdjust="0"/>
  </p:normalViewPr>
  <p:slideViewPr>
    <p:cSldViewPr snapToObjects="1">
      <p:cViewPr varScale="1">
        <p:scale>
          <a:sx n="79" d="100"/>
          <a:sy n="79" d="100"/>
        </p:scale>
        <p:origin x="-11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B561F5B0-B860-4A84-9627-2FC201D4D6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C1CB3776-F6FD-4FFB-A832-F9850E74DA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385A4A-3C80-4E4D-8FA7-A7CE2FF284B5}" type="slidenum">
              <a:rPr lang="en-GB" smtClean="0"/>
              <a:pPr>
                <a:defRPr/>
              </a:pPr>
              <a:t>3</a:t>
            </a:fld>
            <a:endParaRPr lang="en-GB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3587" cy="3430588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4344988"/>
            <a:ext cx="5105400" cy="4113212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ulb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peech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spee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4321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aptop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F:\icons\scre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5560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Reading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F:\icons\read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844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Writing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F:\icons\qui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16764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B5F533B1-305F-4237-9565-074487C8E6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72494CEA-E1B7-45D9-8B7F-2894D5F4E4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9E7A5EC8-DFF0-4ABC-8FB9-80A490FC1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- Bulb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peech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spee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4321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aptop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F:\icons\scre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5560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Reading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F:\icons\read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844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Writing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F:\icons\qui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16764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CC3C1095-598F-486D-ABCC-D6660C5BC4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61B6398C-AFA3-4D9D-A3B2-9351FC7CFD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705B5786-E944-48DF-B6E1-8E23282D6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tarburst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acdpsy1\Desktop\sta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067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ightbulb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ook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latinboo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1845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52B5E935-B1DF-4BC5-B8B1-454F16F91B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439863"/>
          </a:xfrm>
          <a:prstGeom prst="rect">
            <a:avLst/>
          </a:prstGeom>
          <a:solidFill>
            <a:srgbClr val="7AB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78025"/>
            <a:ext cx="8277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2698750"/>
            <a:ext cx="8277225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29" name="Picture 9" descr="UoL_logo_black 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4" descr="Skill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1" r:id="rId6"/>
    <p:sldLayoutId id="2147483819" r:id="rId7"/>
    <p:sldLayoutId id="2147483820" r:id="rId8"/>
    <p:sldLayoutId id="2147483821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439863"/>
          </a:xfrm>
          <a:prstGeom prst="rect">
            <a:avLst/>
          </a:prstGeom>
          <a:solidFill>
            <a:srgbClr val="009FD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78025"/>
            <a:ext cx="8277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2698750"/>
            <a:ext cx="8277225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053" name="Picture 9" descr="UoL_logo_black 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14" descr="Skill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12" r:id="rId6"/>
    <p:sldLayoutId id="2147483827" r:id="rId7"/>
    <p:sldLayoutId id="2147483828" r:id="rId8"/>
    <p:sldLayoutId id="2147483829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9FD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1" y="116632"/>
            <a:ext cx="630044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00213"/>
            <a:ext cx="8277225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3077" name="Picture 9" descr="UoL_logo_black RG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115888"/>
            <a:ext cx="21590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13" r:id="rId4"/>
    <p:sldLayoutId id="2147483833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itter.com/prwheatley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bprw\Spruce\Images\med_risks_octopu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197" y="1988840"/>
            <a:ext cx="5434285" cy="4910670"/>
          </a:xfrm>
          <a:prstGeom prst="rect">
            <a:avLst/>
          </a:prstGeom>
          <a:noFill/>
        </p:spPr>
      </p:pic>
      <p:sp>
        <p:nvSpPr>
          <p:cNvPr id="25602" name="Content Placeholder 2"/>
          <p:cNvSpPr>
            <a:spLocks noGrp="1"/>
          </p:cNvSpPr>
          <p:nvPr>
            <p:ph sz="half" idx="1"/>
          </p:nvPr>
        </p:nvSpPr>
        <p:spPr>
          <a:xfrm>
            <a:off x="433388" y="980728"/>
            <a:ext cx="8275637" cy="4787900"/>
          </a:xfrm>
        </p:spPr>
        <p:txBody>
          <a:bodyPr/>
          <a:lstStyle/>
          <a:p>
            <a:pPr algn="r" eaLnBrk="1" hangingPunct="1">
              <a:buNone/>
            </a:pPr>
            <a:r>
              <a:rPr lang="en-GB" sz="3200" b="1" dirty="0" smtClean="0">
                <a:solidFill>
                  <a:srgbClr val="009FDA"/>
                </a:solidFill>
              </a:rPr>
              <a:t>Getting started with hands-on preservation</a:t>
            </a:r>
            <a:endParaRPr lang="en-GB" sz="1200" b="1" dirty="0" smtClean="0">
              <a:solidFill>
                <a:srgbClr val="009FDA"/>
              </a:solidFill>
            </a:endParaRPr>
          </a:p>
          <a:p>
            <a:pPr algn="r" eaLnBrk="1" hangingPunct="1">
              <a:buFont typeface="Arial" charset="0"/>
              <a:buNone/>
            </a:pPr>
            <a:r>
              <a:rPr lang="en-GB" sz="2000" b="1" dirty="0" smtClean="0"/>
              <a:t>Paul Wheatley </a:t>
            </a:r>
          </a:p>
          <a:p>
            <a:pPr algn="r" eaLnBrk="1" hangingPunct="1">
              <a:buFont typeface="Arial" charset="0"/>
              <a:buNone/>
            </a:pPr>
            <a:r>
              <a:rPr lang="en-GB" sz="2000" dirty="0" smtClean="0"/>
              <a:t>SPRUCE Project Manager</a:t>
            </a:r>
          </a:p>
          <a:p>
            <a:pPr algn="r" eaLnBrk="1" hangingPunct="1">
              <a:buFont typeface="Arial" charset="0"/>
              <a:buNone/>
            </a:pPr>
            <a:r>
              <a:rPr lang="en-GB" sz="2000" dirty="0" smtClean="0"/>
              <a:t>University of Leeds</a:t>
            </a:r>
          </a:p>
          <a:p>
            <a:pPr algn="r" eaLnBrk="1" hangingPunct="1">
              <a:buNone/>
            </a:pPr>
            <a:r>
              <a:rPr lang="en-GB" sz="2000" dirty="0" smtClean="0">
                <a:hlinkClick r:id="rId3"/>
              </a:rPr>
              <a:t>@</a:t>
            </a:r>
            <a:r>
              <a:rPr lang="en-GB" sz="2000" dirty="0" err="1" smtClean="0">
                <a:hlinkClick r:id="rId3"/>
              </a:rPr>
              <a:t>prwheatley</a:t>
            </a: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668592" cy="576263"/>
          </a:xfrm>
        </p:spPr>
        <p:txBody>
          <a:bodyPr/>
          <a:lstStyle/>
          <a:p>
            <a:r>
              <a:rPr lang="en-GB" dirty="0" smtClean="0"/>
              <a:t>Getting started guides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788400" cy="5472608"/>
          </a:xfrm>
        </p:spPr>
        <p:txBody>
          <a:bodyPr/>
          <a:lstStyle/>
          <a:p>
            <a:r>
              <a:rPr lang="en-GB" dirty="0" smtClean="0"/>
              <a:t>Audit your digital </a:t>
            </a:r>
            <a:r>
              <a:rPr lang="en-GB" dirty="0" smtClean="0"/>
              <a:t>data</a:t>
            </a:r>
            <a:endParaRPr lang="en-GB" dirty="0" smtClean="0"/>
          </a:p>
          <a:p>
            <a:pPr lvl="1"/>
            <a:r>
              <a:rPr lang="en-GB" dirty="0" smtClean="0"/>
              <a:t>Create a register of your digital assets</a:t>
            </a:r>
          </a:p>
          <a:p>
            <a:pPr lvl="1"/>
            <a:r>
              <a:rPr lang="en-GB" dirty="0" smtClean="0"/>
              <a:t>What, where, who, IPR</a:t>
            </a:r>
          </a:p>
          <a:p>
            <a:r>
              <a:rPr lang="en-GB" dirty="0" smtClean="0"/>
              <a:t>Assess your organisation for digital preservation risks</a:t>
            </a:r>
          </a:p>
          <a:p>
            <a:pPr lvl="1"/>
            <a:r>
              <a:rPr lang="en-GB" dirty="0" smtClean="0"/>
              <a:t>Understand the context to your assets and what to prioritise</a:t>
            </a:r>
          </a:p>
          <a:p>
            <a:r>
              <a:rPr lang="en-GB" dirty="0" smtClean="0"/>
              <a:t>Stabilise a digital collection from handheld media</a:t>
            </a:r>
          </a:p>
          <a:p>
            <a:pPr lvl="1"/>
            <a:r>
              <a:rPr lang="en-GB" dirty="0" smtClean="0"/>
              <a:t>Handheld media can degrade</a:t>
            </a:r>
          </a:p>
          <a:p>
            <a:r>
              <a:rPr lang="en-GB" dirty="0" smtClean="0"/>
              <a:t>Secure your bits</a:t>
            </a:r>
          </a:p>
          <a:p>
            <a:pPr lvl="1"/>
            <a:r>
              <a:rPr lang="en-GB" dirty="0" smtClean="0"/>
              <a:t>Make sufficient copies and put in place the processes to verify their integrity</a:t>
            </a:r>
          </a:p>
          <a:p>
            <a:r>
              <a:rPr lang="en-GB" dirty="0" smtClean="0"/>
              <a:t>Assess and understand the characteristics of your digital assets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2413" y="1122188"/>
            <a:ext cx="8783637" cy="5691188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Clr>
                <a:srgbClr val="C6172C"/>
              </a:buClr>
              <a:buSzPct val="80000"/>
              <a:buFont typeface="Wingdings" pitchFamily="2" charset="2"/>
              <a:buChar char="n"/>
              <a:defRPr/>
            </a:pPr>
            <a:r>
              <a:rPr lang="en-GB" sz="1800" b="1" dirty="0"/>
              <a:t>Prompt check in – have you got what you thought you would </a:t>
            </a:r>
            <a:r>
              <a:rPr lang="en-GB" sz="1800" b="1" dirty="0" smtClean="0"/>
              <a:t>receive from your supplier?</a:t>
            </a:r>
            <a:endParaRPr lang="en-GB" sz="1800" b="1" dirty="0"/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 smtClean="0"/>
              <a:t>Check </a:t>
            </a:r>
            <a:r>
              <a:rPr lang="en-GB" sz="1600" dirty="0"/>
              <a:t>expected files are </a:t>
            </a:r>
            <a:r>
              <a:rPr lang="en-GB" sz="1600" dirty="0" smtClean="0"/>
              <a:t>present, open </a:t>
            </a:r>
            <a:r>
              <a:rPr lang="en-GB" sz="1600" dirty="0"/>
              <a:t>a random selection to </a:t>
            </a:r>
            <a:r>
              <a:rPr lang="en-GB" sz="1600" dirty="0" smtClean="0"/>
              <a:t>verify expected quality</a:t>
            </a:r>
            <a:endParaRPr lang="en-GB" sz="1600" dirty="0"/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/>
              <a:t>Request replacements from supplier promptly</a:t>
            </a:r>
          </a:p>
          <a:p>
            <a:pPr marL="266700" indent="-266700" eaLnBrk="1" hangingPunct="1">
              <a:lnSpc>
                <a:spcPct val="80000"/>
              </a:lnSpc>
              <a:buClr>
                <a:srgbClr val="C6172C"/>
              </a:buClr>
              <a:buSzPct val="80000"/>
              <a:buFont typeface="Wingdings" pitchFamily="2" charset="2"/>
              <a:buChar char="n"/>
              <a:defRPr/>
            </a:pPr>
            <a:r>
              <a:rPr lang="en-GB" sz="1800" b="1" dirty="0"/>
              <a:t>Create a verifiable </a:t>
            </a:r>
            <a:r>
              <a:rPr lang="en-GB" sz="1800" b="1" dirty="0" smtClean="0"/>
              <a:t>manifest</a:t>
            </a:r>
            <a:endParaRPr lang="en-GB" sz="1800" b="1" dirty="0"/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/>
              <a:t>Create a top down manifest file that lists each digital object in your collection as a relative filename and a checksum</a:t>
            </a:r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 smtClean="0"/>
              <a:t>Library </a:t>
            </a:r>
            <a:r>
              <a:rPr lang="en-GB" sz="1600" dirty="0"/>
              <a:t>of Congress </a:t>
            </a:r>
            <a:r>
              <a:rPr lang="en-GB" sz="1600" dirty="0" err="1"/>
              <a:t>Bagit</a:t>
            </a:r>
            <a:r>
              <a:rPr lang="en-GB" sz="1600" dirty="0"/>
              <a:t> specification and tools </a:t>
            </a:r>
            <a:r>
              <a:rPr lang="en-GB" sz="1600" dirty="0" smtClean="0"/>
              <a:t>will also do a good job here</a:t>
            </a:r>
          </a:p>
          <a:p>
            <a:pPr marL="266700" indent="-266700" eaLnBrk="1" hangingPunct="1">
              <a:lnSpc>
                <a:spcPct val="80000"/>
              </a:lnSpc>
              <a:buClr>
                <a:srgbClr val="C6172C"/>
              </a:buClr>
              <a:buSzPct val="80000"/>
              <a:buFont typeface="Wingdings" pitchFamily="2" charset="2"/>
              <a:buChar char="n"/>
              <a:defRPr/>
            </a:pPr>
            <a:r>
              <a:rPr lang="en-GB" sz="1800" b="1" dirty="0" smtClean="0"/>
              <a:t>Make at least 3 copies. </a:t>
            </a:r>
            <a:r>
              <a:rPr lang="en-GB" sz="1800" b="1" dirty="0"/>
              <a:t>Protect the bits</a:t>
            </a:r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/>
              <a:t>Keep a copy on </a:t>
            </a:r>
            <a:r>
              <a:rPr lang="en-GB" sz="1600" dirty="0" smtClean="0"/>
              <a:t>easily accessible media</a:t>
            </a:r>
            <a:endParaRPr lang="en-GB" sz="1600" dirty="0"/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/>
              <a:t>Backup to tape or more disk. Keep copies in different geographical locations to avoid catastrophic </a:t>
            </a:r>
            <a:r>
              <a:rPr lang="en-GB" sz="1600" dirty="0" smtClean="0"/>
              <a:t>disaster. Cloud storage is also an option. </a:t>
            </a:r>
          </a:p>
          <a:p>
            <a:pPr marL="266700" indent="-266700" eaLnBrk="1" hangingPunct="1">
              <a:lnSpc>
                <a:spcPct val="80000"/>
              </a:lnSpc>
              <a:buClr>
                <a:srgbClr val="C6172C"/>
              </a:buClr>
              <a:buSzPct val="80000"/>
              <a:buFont typeface="Wingdings" pitchFamily="2" charset="2"/>
              <a:buChar char="n"/>
              <a:defRPr/>
            </a:pPr>
            <a:r>
              <a:rPr lang="en-GB" sz="1800" b="1" dirty="0" smtClean="0"/>
              <a:t>Frequently inspect the condition of your data</a:t>
            </a:r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 smtClean="0"/>
              <a:t>Revisit the collection, recalculate your manifests and verify content has not been lost</a:t>
            </a:r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 smtClean="0"/>
              <a:t>ACE (Audit Control Environment) can help here</a:t>
            </a:r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 smtClean="0"/>
              <a:t>Do a test recovery of your backups that the IT people are doing for you, to ensure they are working effectively!</a:t>
            </a:r>
            <a:endParaRPr lang="en-GB" sz="1600" dirty="0"/>
          </a:p>
          <a:p>
            <a:pPr marL="266700" indent="-266700" eaLnBrk="1" hangingPunct="1">
              <a:lnSpc>
                <a:spcPct val="80000"/>
              </a:lnSpc>
              <a:buClr>
                <a:srgbClr val="C6172C"/>
              </a:buClr>
              <a:buSzPct val="80000"/>
              <a:buFont typeface="Wingdings" pitchFamily="2" charset="2"/>
              <a:buChar char="n"/>
              <a:defRPr/>
            </a:pPr>
            <a:r>
              <a:rPr lang="en-GB" sz="1800" b="1" dirty="0" smtClean="0"/>
              <a:t>Record </a:t>
            </a:r>
            <a:r>
              <a:rPr lang="en-GB" sz="1800" b="1" dirty="0"/>
              <a:t>the existence of </a:t>
            </a:r>
            <a:r>
              <a:rPr lang="en-GB" sz="1800" b="1" dirty="0" smtClean="0"/>
              <a:t>each of your collections </a:t>
            </a:r>
            <a:r>
              <a:rPr lang="en-GB" sz="1800" b="1" dirty="0"/>
              <a:t>in </a:t>
            </a:r>
            <a:r>
              <a:rPr lang="en-GB" sz="1800" b="1" dirty="0" smtClean="0"/>
              <a:t>a digital asset register</a:t>
            </a:r>
            <a:endParaRPr lang="en-GB" sz="1800" b="1" dirty="0"/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/>
              <a:t>Record: What it is, who is the responsible owner, where it is, who owns it, and who can access it.</a:t>
            </a:r>
          </a:p>
          <a:p>
            <a:pPr marL="266700" indent="-266700" eaLnBrk="1" hangingPunct="1">
              <a:lnSpc>
                <a:spcPct val="80000"/>
              </a:lnSpc>
              <a:buClr>
                <a:srgbClr val="C6172C"/>
              </a:buClr>
              <a:buSzPct val="80000"/>
              <a:buFont typeface="Wingdings" pitchFamily="2" charset="2"/>
              <a:buChar char="n"/>
              <a:defRPr/>
            </a:pPr>
            <a:r>
              <a:rPr lang="en-GB" sz="1800" b="1" dirty="0" smtClean="0"/>
              <a:t>Assume nothing, validate everything!</a:t>
            </a:r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 smtClean="0"/>
              <a:t>Double check any processes in the lifecycle that move or alter your digital content</a:t>
            </a:r>
          </a:p>
          <a:p>
            <a:pPr marL="735013" lvl="1" eaLnBrk="1" hangingPunct="1">
              <a:lnSpc>
                <a:spcPct val="80000"/>
              </a:lnSpc>
              <a:buFont typeface="Arial" pitchFamily="34" charset="0"/>
              <a:buChar char="–"/>
              <a:defRPr/>
            </a:pPr>
            <a:r>
              <a:rPr lang="en-GB" sz="1600" dirty="0" smtClean="0"/>
              <a:t>Built in checks can be flawed, a second opinion is much more trustworthy</a:t>
            </a:r>
          </a:p>
          <a:p>
            <a:pPr marL="381000"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endParaRPr lang="en-GB" dirty="0"/>
          </a:p>
          <a:p>
            <a:pPr marL="266700" indent="-266700" eaLnBrk="1" hangingPunct="1">
              <a:lnSpc>
                <a:spcPct val="80000"/>
              </a:lnSpc>
              <a:buClr>
                <a:srgbClr val="C6172C"/>
              </a:buClr>
              <a:buSzPct val="80000"/>
              <a:buFont typeface="Wingdings" pitchFamily="2" charset="2"/>
              <a:buChar char="n"/>
              <a:defRPr/>
            </a:pPr>
            <a:endParaRPr lang="en-GB" sz="1600" dirty="0"/>
          </a:p>
          <a:p>
            <a:pPr marL="266700" indent="-266700" eaLnBrk="1" hangingPunct="1">
              <a:lnSpc>
                <a:spcPct val="80000"/>
              </a:lnSpc>
              <a:buClr>
                <a:srgbClr val="C6172C"/>
              </a:buClr>
              <a:buSzPct val="80000"/>
              <a:buFont typeface="Wingdings" pitchFamily="2" charset="2"/>
              <a:buChar char="n"/>
              <a:defRPr/>
            </a:pPr>
            <a:endParaRPr lang="en-US" sz="1600" dirty="0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116632"/>
            <a:ext cx="8028631" cy="576263"/>
          </a:xfrm>
        </p:spPr>
        <p:txBody>
          <a:bodyPr/>
          <a:lstStyle/>
          <a:p>
            <a:pPr eaLnBrk="1" hangingPunct="1"/>
            <a:r>
              <a:rPr lang="en-GB" dirty="0" smtClean="0"/>
              <a:t>General principles for getting started in DP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skills_green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kills_blue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e_inspired_blue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CD0254DF756A40AA9F37B76437A15C" ma:contentTypeVersion="0" ma:contentTypeDescription="Create a new document." ma:contentTypeScope="" ma:versionID="1f8e7c212728d89c1794aab8879f16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F2AFF2C-C60C-4C5F-B791-1835C5DFF8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E26C6343-51FE-4310-B9F8-A86599B2F7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3702BB-3301-41AC-A680-1BF1D820990C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skills_green</Template>
  <TotalTime>8253</TotalTime>
  <Words>339</Words>
  <Application>Microsoft Office PowerPoint</Application>
  <PresentationFormat>On-screen Show (4:3)</PresentationFormat>
  <Paragraphs>37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skills_green</vt:lpstr>
      <vt:lpstr>skills_blue</vt:lpstr>
      <vt:lpstr>Be_inspired_blue</vt:lpstr>
      <vt:lpstr>Slide 1</vt:lpstr>
      <vt:lpstr>Getting started guides</vt:lpstr>
      <vt:lpstr>General principles for getting started in DP</vt:lpstr>
    </vt:vector>
  </TitlesOfParts>
  <Company>University of Leeds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contrast colours will help audiences to read text from a distance</dc:title>
  <dc:creator>Sarah Touloupis</dc:creator>
  <cp:lastModifiedBy>libprw</cp:lastModifiedBy>
  <cp:revision>542</cp:revision>
  <dcterms:created xsi:type="dcterms:W3CDTF">2007-07-12T08:31:21Z</dcterms:created>
  <dcterms:modified xsi:type="dcterms:W3CDTF">2013-11-25T09:20:30Z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0x01010013CD0254DF756A40AA9F37B76437A15C</vt:lpwstr>
  </property>
</Properties>
</file>