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65" r:id="rId4"/>
    <p:sldId id="262" r:id="rId5"/>
    <p:sldId id="259" r:id="rId6"/>
    <p:sldId id="263" r:id="rId7"/>
    <p:sldId id="264" r:id="rId8"/>
    <p:sldId id="257" r:id="rId9"/>
    <p:sldId id="260" r:id="rId10"/>
  </p:sldIdLst>
  <p:sldSz cx="9144000" cy="6858000" type="screen4x3"/>
  <p:notesSz cx="6810375" cy="99425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FF0000"/>
    <a:srgbClr val="4C4C4C"/>
    <a:srgbClr val="000080"/>
    <a:srgbClr val="008000"/>
    <a:srgbClr val="800000"/>
    <a:srgbClr val="0000FF"/>
    <a:srgbClr val="00FF00"/>
    <a:srgbClr val="FFFFFF"/>
    <a:srgbClr val="8080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617" autoAdjust="0"/>
  </p:normalViewPr>
  <p:slideViewPr>
    <p:cSldViewPr snapToObjects="1" showGuides="1">
      <p:cViewPr varScale="1">
        <p:scale>
          <a:sx n="107" d="100"/>
          <a:sy n="107" d="100"/>
        </p:scale>
        <p:origin x="-1098" y="-84"/>
      </p:cViewPr>
      <p:guideLst>
        <p:guide orient="horz" pos="2069"/>
        <p:guide pos="2880"/>
      </p:guideLst>
    </p:cSldViewPr>
  </p:slideViewPr>
  <p:outlineViewPr>
    <p:cViewPr>
      <p:scale>
        <a:sx n="33" d="100"/>
        <a:sy n="33" d="100"/>
      </p:scale>
      <p:origin x="0" y="136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151" d="100"/>
          <a:sy n="151" d="100"/>
        </p:scale>
        <p:origin x="-1984" y="-104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733" cy="497447"/>
          </a:xfrm>
          <a:prstGeom prst="rect">
            <a:avLst/>
          </a:prstGeom>
        </p:spPr>
        <p:txBody>
          <a:bodyPr vert="horz" wrap="square" lIns="92176" tIns="46088" rIns="92176" bIns="46088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8031" y="1"/>
            <a:ext cx="2950733" cy="497447"/>
          </a:xfrm>
          <a:prstGeom prst="rect">
            <a:avLst/>
          </a:prstGeom>
        </p:spPr>
        <p:txBody>
          <a:bodyPr vert="horz" wrap="square" lIns="92176" tIns="46088" rIns="92176" bIns="46088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CFD98B97-7598-7E41-8E79-1023C87918FE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3465"/>
            <a:ext cx="2950733" cy="497447"/>
          </a:xfrm>
          <a:prstGeom prst="rect">
            <a:avLst/>
          </a:prstGeom>
        </p:spPr>
        <p:txBody>
          <a:bodyPr vert="horz" wrap="square" lIns="92176" tIns="46088" rIns="92176" bIns="46088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8031" y="9443465"/>
            <a:ext cx="2950733" cy="497447"/>
          </a:xfrm>
          <a:prstGeom prst="rect">
            <a:avLst/>
          </a:prstGeom>
        </p:spPr>
        <p:txBody>
          <a:bodyPr vert="horz" wrap="square" lIns="92176" tIns="46088" rIns="92176" bIns="46088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EE6EE565-4599-1144-A519-0EDE75053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09593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733" cy="497447"/>
          </a:xfrm>
          <a:prstGeom prst="rect">
            <a:avLst/>
          </a:prstGeom>
        </p:spPr>
        <p:txBody>
          <a:bodyPr vert="horz" wrap="square" lIns="92176" tIns="46088" rIns="92176" bIns="46088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031" y="1"/>
            <a:ext cx="2950733" cy="497447"/>
          </a:xfrm>
          <a:prstGeom prst="rect">
            <a:avLst/>
          </a:prstGeom>
        </p:spPr>
        <p:txBody>
          <a:bodyPr vert="horz" wrap="square" lIns="92176" tIns="46088" rIns="92176" bIns="46088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E9066AAF-2B09-8343-A5A3-BFDFB8EA0A4B}" type="datetime1">
              <a:rPr lang="en-GB" smtClean="0"/>
              <a:pPr>
                <a:defRPr/>
              </a:pPr>
              <a:t>21/11/2013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6" tIns="46088" rIns="92176" bIns="4608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683" y="4722534"/>
            <a:ext cx="5447011" cy="4473810"/>
          </a:xfrm>
          <a:prstGeom prst="rect">
            <a:avLst/>
          </a:prstGeom>
        </p:spPr>
        <p:txBody>
          <a:bodyPr vert="horz" wrap="square" lIns="92176" tIns="46088" rIns="92176" bIns="46088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3465"/>
            <a:ext cx="2950733" cy="497447"/>
          </a:xfrm>
          <a:prstGeom prst="rect">
            <a:avLst/>
          </a:prstGeom>
        </p:spPr>
        <p:txBody>
          <a:bodyPr vert="horz" wrap="square" lIns="92176" tIns="46088" rIns="92176" bIns="46088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031" y="9443465"/>
            <a:ext cx="2950733" cy="497447"/>
          </a:xfrm>
          <a:prstGeom prst="rect">
            <a:avLst/>
          </a:prstGeom>
        </p:spPr>
        <p:txBody>
          <a:bodyPr vert="horz" wrap="square" lIns="92176" tIns="46088" rIns="92176" bIns="46088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9D771958-F813-0B40-8148-33741EBCF6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8537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7205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dirty="0">
              <a:latin typeface="Calibri" charset="0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2237" indent="-28932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57288" indent="-23145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20203" indent="-23145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83118" indent="-23145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46033" indent="-231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08948" indent="-231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71863" indent="-231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34778" indent="-231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BA0A9A8-FFC4-CE45-BE29-6E1D172A7F3E}" type="slidenum">
              <a:rPr lang="en-US" sz="1200">
                <a:latin typeface="Calibri" charset="0"/>
              </a:rPr>
              <a:pPr eaLnBrk="1" hangingPunct="1"/>
              <a:t>1</a:t>
            </a:fld>
            <a:endParaRPr lang="en-US" sz="1200" dirty="0">
              <a:latin typeface="Calibri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8C25E23-DDDD-9442-AA09-B17CED3CC3ED}" type="datetime1">
              <a:rPr lang="en-GB" smtClean="0"/>
              <a:pPr>
                <a:defRPr/>
              </a:pPr>
              <a:t>21/11/2013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9066AAF-2B09-8343-A5A3-BFDFB8EA0A4B}" type="datetime1">
              <a:rPr lang="en-GB" smtClean="0"/>
              <a:pPr>
                <a:defRPr/>
              </a:pPr>
              <a:t>21/11/2013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D771958-F813-0B40-8148-33741EBCF6B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04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255588" y="1066800"/>
            <a:ext cx="8610600" cy="50292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E9E9E8"/>
              </a:solidFill>
            </a:endParaRPr>
          </a:p>
        </p:txBody>
      </p:sp>
      <p:pic>
        <p:nvPicPr>
          <p:cNvPr id="5" name="Picture 9" descr="Bar_header_Gre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"/>
            <a:ext cx="860583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7772400" cy="2286000"/>
          </a:xfrm>
        </p:spPr>
        <p:txBody>
          <a:bodyPr/>
          <a:lstStyle>
            <a:lvl1pPr>
              <a:lnSpc>
                <a:spcPct val="85000"/>
              </a:lnSpc>
              <a:defRPr sz="5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162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381000" y="5334000"/>
            <a:ext cx="6400800" cy="609600"/>
          </a:xfrm>
          <a:ln>
            <a:solidFill>
              <a:srgbClr val="032553"/>
            </a:solidFill>
          </a:ln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C6BAAA-B29D-3D4E-8984-889E8D279C1D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5523A2-F927-1342-96FE-958920411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Mark Bentley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68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7B988-8B52-5B4E-BE31-FB4DFF73BB5B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Mark Bentley 2013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3E434-B755-254E-94E1-17D2CA21F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4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45894-65C9-7D4F-B2E5-37A33B2F13E4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Mark Bentley 2013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F7743-5F97-D44B-AFA7-B1596D06D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1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D08F8-3F1E-8242-AE75-D371464A3272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Mark Bentley 2013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70DF5-29FA-724A-826A-EBFA6BE65C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smtClean="0">
                <a:solidFill>
                  <a:srgbClr val="999999"/>
                </a:solidFill>
                <a:cs typeface="+mn-cs"/>
              </a:defRPr>
            </a:lvl1pPr>
          </a:lstStyle>
          <a:p>
            <a:pPr>
              <a:defRPr/>
            </a:pPr>
            <a:fld id="{D38D1E9D-3127-8D49-AE17-CFA2D953D064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7400" y="62484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Mark Bentley 2013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248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smtClean="0">
                <a:solidFill>
                  <a:schemeClr val="bg2"/>
                </a:solidFill>
                <a:cs typeface="+mn-cs"/>
              </a:defRPr>
            </a:lvl1pPr>
          </a:lstStyle>
          <a:p>
            <a:pPr>
              <a:defRPr/>
            </a:pPr>
            <a:fld id="{312BEF54-90D9-D645-91BC-A0693AF7B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Rectangle 48"/>
          <p:cNvSpPr>
            <a:spLocks noChangeArrowheads="1"/>
          </p:cNvSpPr>
          <p:nvPr/>
        </p:nvSpPr>
        <p:spPr bwMode="auto">
          <a:xfrm>
            <a:off x="255588" y="1066800"/>
            <a:ext cx="8610600" cy="50292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E9E9E8"/>
              </a:solidFill>
            </a:endParaRPr>
          </a:p>
        </p:txBody>
      </p:sp>
      <p:sp>
        <p:nvSpPr>
          <p:cNvPr id="3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219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Rectangle 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2362200"/>
            <a:ext cx="7772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32" name="Picture 9" descr="Bar_header_Grey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"/>
            <a:ext cx="860583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3" r:id="rId2"/>
    <p:sldLayoutId id="2147483724" r:id="rId3"/>
    <p:sldLayoutId id="2147483725" r:id="rId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+mj-lt"/>
          <a:ea typeface="ＭＳ Ｐゴシック" pitchFamily="-28" charset="-128"/>
          <a:cs typeface="ＭＳ Ｐゴシック" pitchFamily="-2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  <a:ea typeface="ＭＳ Ｐゴシック" pitchFamily="-28" charset="-128"/>
          <a:cs typeface="ＭＳ Ｐゴシック" pitchFamily="-2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  <a:ea typeface="ＭＳ Ｐゴシック" pitchFamily="-28" charset="-128"/>
          <a:cs typeface="ＭＳ Ｐゴシック" pitchFamily="-2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  <a:ea typeface="ＭＳ Ｐゴシック" pitchFamily="-28" charset="-128"/>
          <a:cs typeface="ＭＳ Ｐゴシック" pitchFamily="-2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  <a:ea typeface="ＭＳ Ｐゴシック" pitchFamily="-28" charset="-128"/>
          <a:cs typeface="ＭＳ Ｐゴシック" pitchFamily="-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Arial" pitchFamily="-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Char char="•"/>
        <a:defRPr sz="2600">
          <a:solidFill>
            <a:srgbClr val="4D3A31"/>
          </a:solidFill>
          <a:latin typeface="+mn-lt"/>
          <a:ea typeface="ＭＳ Ｐゴシック" pitchFamily="-28" charset="-128"/>
          <a:cs typeface="ＭＳ Ｐゴシック" pitchFamily="-2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4D3A31"/>
          </a:solidFill>
          <a:latin typeface="+mn-lt"/>
          <a:ea typeface="ＭＳ Ｐゴシック" pitchFamily="-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4D3A31"/>
          </a:solidFill>
          <a:latin typeface="+mn-lt"/>
          <a:ea typeface="ＭＳ Ｐゴシック" pitchFamily="-8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D3A31"/>
          </a:solidFill>
          <a:latin typeface="+mn-lt"/>
          <a:ea typeface="ＭＳ Ｐゴシック" pitchFamily="-8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D3A31"/>
          </a:solidFill>
          <a:latin typeface="+mn-lt"/>
          <a:ea typeface="ＭＳ Ｐゴシック" pitchFamily="-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439472" cy="841648"/>
          </a:xfrm>
        </p:spPr>
        <p:txBody>
          <a:bodyPr/>
          <a:lstStyle/>
          <a:p>
            <a:pPr eaLnBrk="1" hangingPunct="1"/>
            <a:r>
              <a:rPr lang="en-GB" dirty="0"/>
              <a:t>Metadata for </a:t>
            </a:r>
            <a:r>
              <a:rPr lang="en-GB" dirty="0" smtClean="0"/>
              <a:t>Preservation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/>
              <a:t>Applying </a:t>
            </a:r>
            <a:r>
              <a:rPr lang="en-GB" sz="3600" dirty="0"/>
              <a:t>the approaches </a:t>
            </a:r>
            <a:r>
              <a:rPr lang="en-GB" sz="3600" dirty="0" smtClean="0"/>
              <a:t>institutionally</a:t>
            </a:r>
            <a:r>
              <a:rPr lang="en-US" sz="3600" dirty="0" smtClean="0">
                <a:latin typeface="Verdana"/>
                <a:ea typeface="ＭＳ Ｐゴシック" charset="0"/>
                <a:cs typeface="Verdana"/>
              </a:rPr>
              <a:t>	</a:t>
            </a:r>
            <a:r>
              <a:rPr lang="en-US" sz="4000" dirty="0" smtClean="0">
                <a:latin typeface="Verdana"/>
                <a:ea typeface="ＭＳ Ｐゴシック" charset="0"/>
                <a:cs typeface="Verdana"/>
              </a:rPr>
              <a:t> </a:t>
            </a:r>
            <a:endParaRPr lang="en-US" sz="4000" dirty="0">
              <a:latin typeface="Verdana"/>
              <a:ea typeface="ＭＳ Ｐゴシック" charset="0"/>
              <a:cs typeface="Verdan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797153"/>
            <a:ext cx="7215336" cy="1152128"/>
          </a:xfrm>
          <a:ln>
            <a:noFill/>
          </a:ln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err="1" smtClean="0">
                <a:latin typeface="Verdana"/>
                <a:cs typeface="Verdana"/>
              </a:rPr>
              <a:t>Eleonora</a:t>
            </a:r>
            <a:r>
              <a:rPr lang="en-US" dirty="0" smtClean="0">
                <a:latin typeface="Verdana"/>
                <a:cs typeface="Verdana"/>
              </a:rPr>
              <a:t> </a:t>
            </a:r>
            <a:r>
              <a:rPr lang="en-US" dirty="0" err="1" smtClean="0">
                <a:latin typeface="Verdana"/>
                <a:cs typeface="Verdana"/>
              </a:rPr>
              <a:t>Nicchiarelli</a:t>
            </a:r>
            <a:endParaRPr lang="en-US" dirty="0" smtClean="0">
              <a:latin typeface="Verdana"/>
              <a:cs typeface="Verdana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Verdana"/>
                <a:cs typeface="Verdana"/>
              </a:rPr>
              <a:t>Manuscripts and Special Collections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Verdana"/>
                <a:cs typeface="Verdana"/>
              </a:rPr>
              <a:t>The University of Nottingham</a:t>
            </a:r>
            <a:endParaRPr lang="en-US" dirty="0">
              <a:latin typeface="Verdana"/>
              <a:cs typeface="Verdana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F23B30-4B32-7447-94E1-6C510F512D27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Metadata as a preservation problem…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TIFF master images (archival copies) produced as a result of digitisation</a:t>
            </a:r>
          </a:p>
          <a:p>
            <a:r>
              <a:rPr lang="en-GB" sz="2400" dirty="0" smtClean="0"/>
              <a:t>No easy way to add metadata to TIFF headers due to workflow and security issues</a:t>
            </a:r>
          </a:p>
          <a:p>
            <a:r>
              <a:rPr lang="en-GB" sz="2400" dirty="0" smtClean="0"/>
              <a:t>Extremely difficult to search and reuse TIFFs to produce new derivatives</a:t>
            </a:r>
          </a:p>
          <a:p>
            <a:r>
              <a:rPr lang="en-GB" sz="2400" dirty="0" smtClean="0"/>
              <a:t>Theoretical risk of losing archival data, costly or impossible to recreate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D08F8-3F1E-8242-AE75-D371464A3272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48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… solved with SPRUCE!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SPRUCE award allowed MSS to</a:t>
            </a:r>
          </a:p>
          <a:p>
            <a:pPr lvl="1"/>
            <a:r>
              <a:rPr lang="en-GB" dirty="0" smtClean="0"/>
              <a:t>Develop an application to write XMP metadata into the TIFF header</a:t>
            </a:r>
          </a:p>
          <a:p>
            <a:pPr lvl="1"/>
            <a:r>
              <a:rPr lang="en-GB" dirty="0" smtClean="0"/>
              <a:t>Develop </a:t>
            </a:r>
            <a:r>
              <a:rPr lang="en-GB" dirty="0" smtClean="0"/>
              <a:t>a separate </a:t>
            </a:r>
            <a:r>
              <a:rPr lang="en-GB" dirty="0" smtClean="0"/>
              <a:t>interface to </a:t>
            </a:r>
            <a:r>
              <a:rPr lang="en-GB" dirty="0" smtClean="0"/>
              <a:t>visualise </a:t>
            </a:r>
            <a:r>
              <a:rPr lang="en-GB" dirty="0" smtClean="0"/>
              <a:t>metadata </a:t>
            </a:r>
            <a:endParaRPr lang="en-GB" dirty="0"/>
          </a:p>
          <a:p>
            <a:pPr lvl="1"/>
            <a:r>
              <a:rPr lang="en-GB" dirty="0"/>
              <a:t>a</a:t>
            </a:r>
            <a:r>
              <a:rPr lang="en-GB" dirty="0" smtClean="0"/>
              <a:t>nd much more…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D08F8-3F1E-8242-AE75-D371464A3272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16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 beyond MSS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81000" y="2420888"/>
            <a:ext cx="7772400" cy="2057400"/>
          </a:xfrm>
        </p:spPr>
        <p:txBody>
          <a:bodyPr/>
          <a:lstStyle/>
          <a:p>
            <a:r>
              <a:rPr lang="en-GB" sz="2400" dirty="0" smtClean="0"/>
              <a:t>Same or similar problem actually shared across </a:t>
            </a:r>
            <a:r>
              <a:rPr lang="en-GB" sz="2400" dirty="0" err="1" smtClean="0"/>
              <a:t>UoN</a:t>
            </a:r>
            <a:endParaRPr lang="en-GB" sz="2400" dirty="0" smtClean="0"/>
          </a:p>
          <a:p>
            <a:r>
              <a:rPr lang="en-GB" sz="2400" dirty="0" smtClean="0"/>
              <a:t>Application to be offered to academics and other practitioners</a:t>
            </a:r>
          </a:p>
          <a:p>
            <a:endParaRPr lang="en-GB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D08F8-3F1E-8242-AE75-D371464A3272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64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Talking to the University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Project prompted MSS to organise survey and workshop within </a:t>
            </a:r>
            <a:r>
              <a:rPr lang="en-GB" sz="2400" dirty="0" err="1" smtClean="0"/>
              <a:t>UoN</a:t>
            </a:r>
            <a:r>
              <a:rPr lang="en-GB" sz="2400" dirty="0" smtClean="0"/>
              <a:t> and beyond</a:t>
            </a:r>
          </a:p>
          <a:p>
            <a:r>
              <a:rPr lang="en-GB" sz="2400" dirty="0" smtClean="0"/>
              <a:t>“Points of Pain” and scenarios gathered </a:t>
            </a:r>
          </a:p>
          <a:p>
            <a:pPr lvl="1"/>
            <a:r>
              <a:rPr lang="en-GB" sz="2200" dirty="0" smtClean="0"/>
              <a:t>not only on metadata but on general preservation issues </a:t>
            </a:r>
          </a:p>
          <a:p>
            <a:endParaRPr lang="en-GB" sz="2400" dirty="0" smtClean="0"/>
          </a:p>
          <a:p>
            <a:endParaRPr lang="en-GB" sz="2400" dirty="0"/>
          </a:p>
          <a:p>
            <a:pPr marL="0" indent="0" algn="ctr">
              <a:buNone/>
            </a:pPr>
            <a:r>
              <a:rPr lang="en-GB" sz="2400" dirty="0" smtClean="0"/>
              <a:t>We were in for a surprise. </a:t>
            </a:r>
          </a:p>
          <a:p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D08F8-3F1E-8242-AE75-D371464A3272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35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average conversation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“Do you have data in proprietary / obsolescent formats? </a:t>
            </a:r>
          </a:p>
          <a:p>
            <a:pPr lvl="1"/>
            <a:r>
              <a:rPr lang="en-GB" dirty="0" smtClean="0"/>
              <a:t>Yes.</a:t>
            </a:r>
            <a:endParaRPr lang="en-GB" dirty="0" smtClean="0"/>
          </a:p>
          <a:p>
            <a:pPr lvl="1"/>
            <a:r>
              <a:rPr lang="en-GB" dirty="0" smtClean="0"/>
              <a:t>Are you worried about this data not being accessible in the future?</a:t>
            </a:r>
          </a:p>
          <a:p>
            <a:pPr lvl="1"/>
            <a:r>
              <a:rPr lang="en-GB" dirty="0" smtClean="0"/>
              <a:t>Yes!</a:t>
            </a:r>
            <a:endParaRPr lang="en-GB" dirty="0" smtClean="0"/>
          </a:p>
          <a:p>
            <a:pPr lvl="1"/>
            <a:r>
              <a:rPr lang="en-GB" dirty="0" smtClean="0"/>
              <a:t>Have you ever heard of digital preservation? </a:t>
            </a:r>
          </a:p>
          <a:p>
            <a:pPr lvl="1"/>
            <a:r>
              <a:rPr lang="en-GB" dirty="0" smtClean="0"/>
              <a:t>…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D08F8-3F1E-8242-AE75-D371464A3272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57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ctr">
              <a:buNone/>
            </a:pPr>
            <a:endParaRPr lang="en-GB" dirty="0" smtClean="0"/>
          </a:p>
          <a:p>
            <a:pPr marL="457200" lvl="1" indent="0" algn="ctr">
              <a:buNone/>
            </a:pPr>
            <a:r>
              <a:rPr lang="en-GB" sz="5400" b="1" dirty="0" smtClean="0"/>
              <a:t>… No.”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D08F8-3F1E-8242-AE75-D371464A3272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78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7071320" cy="625624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Verdana"/>
                <a:ea typeface="ＭＳ Ｐゴシック" charset="0"/>
                <a:cs typeface="Verdana"/>
              </a:rPr>
              <a:t>Possible reasons</a:t>
            </a:r>
            <a:r>
              <a:rPr lang="en-US" dirty="0" smtClean="0">
                <a:latin typeface="Verdana"/>
                <a:ea typeface="ＭＳ Ｐゴシック" charset="0"/>
                <a:cs typeface="Verdana"/>
              </a:rPr>
              <a:t> </a:t>
            </a:r>
            <a:endParaRPr lang="en-US" dirty="0">
              <a:latin typeface="Verdana"/>
              <a:ea typeface="ＭＳ Ｐゴシック" charset="0"/>
              <a:cs typeface="Verdana"/>
            </a:endParaRPr>
          </a:p>
        </p:txBody>
      </p:sp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381000" y="2060848"/>
            <a:ext cx="8439472" cy="3312368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Verdana"/>
                <a:ea typeface="ＭＳ Ｐゴシック" charset="0"/>
                <a:cs typeface="Verdana"/>
              </a:rPr>
              <a:t>Universities till recently not mandated to preserve content </a:t>
            </a:r>
          </a:p>
          <a:p>
            <a:pPr eaLnBrk="1" hangingPunct="1"/>
            <a:r>
              <a:rPr lang="en-US" sz="2400" dirty="0" smtClean="0">
                <a:latin typeface="Verdana"/>
                <a:ea typeface="ＭＳ Ｐゴシック" charset="0"/>
                <a:cs typeface="Verdana"/>
              </a:rPr>
              <a:t>Difficult to enforce policies / good practice with </a:t>
            </a:r>
            <a:r>
              <a:rPr lang="en-US" sz="2400" dirty="0">
                <a:latin typeface="Verdana"/>
                <a:ea typeface="ＭＳ Ｐゴシック" charset="0"/>
                <a:cs typeface="Verdana"/>
              </a:rPr>
              <a:t>u</a:t>
            </a:r>
            <a:r>
              <a:rPr lang="en-US" sz="2400" dirty="0" smtClean="0">
                <a:latin typeface="Verdana"/>
                <a:ea typeface="ＭＳ Ｐゴシック" charset="0"/>
                <a:cs typeface="Verdana"/>
              </a:rPr>
              <a:t>niversity employees…</a:t>
            </a:r>
            <a:endParaRPr lang="en-US" sz="2400" dirty="0" smtClean="0">
              <a:latin typeface="Verdana"/>
              <a:ea typeface="ＭＳ Ｐゴシック" charset="0"/>
              <a:cs typeface="Verdana"/>
            </a:endParaRPr>
          </a:p>
          <a:p>
            <a:pPr eaLnBrk="1" hangingPunct="1"/>
            <a:r>
              <a:rPr lang="en-US" sz="2400" dirty="0" smtClean="0">
                <a:latin typeface="Verdana"/>
                <a:ea typeface="ＭＳ Ｐゴシック" charset="0"/>
                <a:cs typeface="Verdana"/>
              </a:rPr>
              <a:t>General fragmentation </a:t>
            </a:r>
          </a:p>
          <a:p>
            <a:pPr lvl="1" eaLnBrk="1" hangingPunct="1"/>
            <a:r>
              <a:rPr lang="en-US" sz="2000" dirty="0" smtClean="0">
                <a:latin typeface="Verdana"/>
                <a:ea typeface="ＭＳ Ｐゴシック" charset="0"/>
                <a:cs typeface="Verdana"/>
              </a:rPr>
              <a:t>Research Services</a:t>
            </a:r>
          </a:p>
          <a:p>
            <a:pPr lvl="1" eaLnBrk="1" hangingPunct="1"/>
            <a:r>
              <a:rPr lang="en-US" sz="2000" dirty="0" smtClean="0">
                <a:latin typeface="Verdana"/>
                <a:ea typeface="ＭＳ Ｐゴシック" charset="0"/>
                <a:cs typeface="Verdana"/>
              </a:rPr>
              <a:t>Information Services</a:t>
            </a:r>
          </a:p>
          <a:p>
            <a:pPr lvl="1" eaLnBrk="1" hangingPunct="1"/>
            <a:r>
              <a:rPr lang="en-US" sz="2000" dirty="0" smtClean="0">
                <a:latin typeface="Verdana"/>
                <a:ea typeface="ＭＳ Ｐゴシック" charset="0"/>
                <a:cs typeface="Verdana"/>
              </a:rPr>
              <a:t>Heads of Faculties</a:t>
            </a:r>
          </a:p>
          <a:p>
            <a:pPr lvl="1" eaLnBrk="1" hangingPunct="1"/>
            <a:r>
              <a:rPr lang="en-US" sz="2000" dirty="0" smtClean="0">
                <a:latin typeface="Verdana"/>
                <a:ea typeface="ＭＳ Ｐゴシック" charset="0"/>
                <a:cs typeface="Verdana"/>
              </a:rPr>
              <a:t>PVCs…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EBC95-B55E-3647-AF13-17CF779DD1D5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Approaches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More digital preservation / sustainability advocacy in universities</a:t>
            </a:r>
          </a:p>
          <a:p>
            <a:r>
              <a:rPr lang="en-GB" sz="2400" dirty="0" smtClean="0"/>
              <a:t>Coordinate with Research Councils and other funding bodies</a:t>
            </a:r>
            <a:endParaRPr lang="en-GB" sz="2400" dirty="0" smtClean="0"/>
          </a:p>
          <a:p>
            <a:r>
              <a:rPr lang="en-GB" sz="2400" dirty="0" smtClean="0"/>
              <a:t>Make academics feel supported; ask, listen, create communities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D08F8-3F1E-8242-AE75-D371464A3272}" type="datetime1">
              <a:rPr lang="en-GB" smtClean="0"/>
              <a:pPr>
                <a:defRPr/>
              </a:pPr>
              <a:t>21/11/2013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5232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" pitchFamily="-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" pitchFamily="-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4023</TotalTime>
  <Words>278</Words>
  <Application>Microsoft Office PowerPoint</Application>
  <PresentationFormat>On-screen Show (4:3)</PresentationFormat>
  <Paragraphs>58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Metadata for Preservation  Applying the approaches institutionally  </vt:lpstr>
      <vt:lpstr>Metadata as a preservation problem…</vt:lpstr>
      <vt:lpstr>… solved with SPRUCE!</vt:lpstr>
      <vt:lpstr>Benefits beyond MSS</vt:lpstr>
      <vt:lpstr>Talking to the University</vt:lpstr>
      <vt:lpstr>The average conversation</vt:lpstr>
      <vt:lpstr>PowerPoint Presentation</vt:lpstr>
      <vt:lpstr>Possible reasons </vt:lpstr>
      <vt:lpstr>Approaches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Capturing Digital Images</dc:title>
  <dc:creator>Mark Bentley</dc:creator>
  <cp:lastModifiedBy>Nicchiarelli Eleonora</cp:lastModifiedBy>
  <cp:revision>195</cp:revision>
  <cp:lastPrinted>2013-02-10T17:57:16Z</cp:lastPrinted>
  <dcterms:created xsi:type="dcterms:W3CDTF">2009-01-05T22:06:19Z</dcterms:created>
  <dcterms:modified xsi:type="dcterms:W3CDTF">2013-11-21T17:10:37Z</dcterms:modified>
</cp:coreProperties>
</file>