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8" r:id="rId3"/>
    <p:sldId id="257" r:id="rId4"/>
    <p:sldId id="260" r:id="rId5"/>
    <p:sldId id="259" r:id="rId6"/>
    <p:sldId id="267" r:id="rId7"/>
    <p:sldId id="262" r:id="rId8"/>
    <p:sldId id="263" r:id="rId9"/>
    <p:sldId id="268" r:id="rId10"/>
    <p:sldId id="26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60"/>
  </p:normalViewPr>
  <p:slideViewPr>
    <p:cSldViewPr>
      <p:cViewPr varScale="1">
        <p:scale>
          <a:sx n="69" d="100"/>
          <a:sy n="69" d="100"/>
        </p:scale>
        <p:origin x="-14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9E1AA01-4FB6-43B9-9704-A9871C8019CE}" type="datetimeFigureOut">
              <a:rPr lang="en-GB" smtClean="0"/>
              <a:t>22/11/2013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B587C29-82C2-41EA-A637-6ECA74357791}" type="slidenum">
              <a:rPr lang="en-GB" smtClean="0"/>
              <a:t>‹#›</a:t>
            </a:fld>
            <a:endParaRPr lang="en-GB"/>
          </a:p>
        </p:txBody>
      </p:sp>
    </p:spTree>
    <p:extLst>
      <p:ext uri="{BB962C8B-B14F-4D97-AF65-F5344CB8AC3E}">
        <p14:creationId xmlns:p14="http://schemas.microsoft.com/office/powerpoint/2010/main" val="3180463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9E1AA01-4FB6-43B9-9704-A9871C8019CE}" type="datetimeFigureOut">
              <a:rPr lang="en-GB" smtClean="0"/>
              <a:t>22/11/2013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B587C29-82C2-41EA-A637-6ECA74357791}" type="slidenum">
              <a:rPr lang="en-GB" smtClean="0"/>
              <a:t>‹#›</a:t>
            </a:fld>
            <a:endParaRPr lang="en-GB"/>
          </a:p>
        </p:txBody>
      </p:sp>
    </p:spTree>
    <p:extLst>
      <p:ext uri="{BB962C8B-B14F-4D97-AF65-F5344CB8AC3E}">
        <p14:creationId xmlns:p14="http://schemas.microsoft.com/office/powerpoint/2010/main" val="16280654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E1AA01-4FB6-43B9-9704-A9871C8019CE}" type="datetimeFigureOut">
              <a:rPr lang="en-GB" smtClean="0"/>
              <a:t>22/11/2013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B587C29-82C2-41EA-A637-6ECA74357791}" type="slidenum">
              <a:rPr lang="en-GB" smtClean="0"/>
              <a:t>‹#›</a:t>
            </a:fld>
            <a:endParaRPr lang="en-GB"/>
          </a:p>
        </p:txBody>
      </p:sp>
    </p:spTree>
    <p:extLst>
      <p:ext uri="{BB962C8B-B14F-4D97-AF65-F5344CB8AC3E}">
        <p14:creationId xmlns:p14="http://schemas.microsoft.com/office/powerpoint/2010/main" val="28770403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9E1AA01-4FB6-43B9-9704-A9871C8019CE}" type="datetimeFigureOut">
              <a:rPr lang="en-GB" smtClean="0"/>
              <a:t>22/11/2013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B587C29-82C2-41EA-A637-6ECA74357791}" type="slidenum">
              <a:rPr lang="en-GB" smtClean="0"/>
              <a:t>‹#›</a:t>
            </a:fld>
            <a:endParaRPr lang="en-GB"/>
          </a:p>
        </p:txBody>
      </p:sp>
    </p:spTree>
    <p:extLst>
      <p:ext uri="{BB962C8B-B14F-4D97-AF65-F5344CB8AC3E}">
        <p14:creationId xmlns:p14="http://schemas.microsoft.com/office/powerpoint/2010/main" val="3935103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9E1AA01-4FB6-43B9-9704-A9871C8019CE}" type="datetimeFigureOut">
              <a:rPr lang="en-GB" smtClean="0"/>
              <a:t>22/11/2013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B587C29-82C2-41EA-A637-6ECA74357791}" type="slidenum">
              <a:rPr lang="en-GB" smtClean="0"/>
              <a:t>‹#›</a:t>
            </a:fld>
            <a:endParaRPr lang="en-GB"/>
          </a:p>
        </p:txBody>
      </p:sp>
    </p:spTree>
    <p:extLst>
      <p:ext uri="{BB962C8B-B14F-4D97-AF65-F5344CB8AC3E}">
        <p14:creationId xmlns:p14="http://schemas.microsoft.com/office/powerpoint/2010/main" val="3140965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9E1AA01-4FB6-43B9-9704-A9871C8019CE}" type="datetimeFigureOut">
              <a:rPr lang="en-GB" smtClean="0"/>
              <a:t>22/11/2013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B587C29-82C2-41EA-A637-6ECA74357791}" type="slidenum">
              <a:rPr lang="en-GB" smtClean="0"/>
              <a:t>‹#›</a:t>
            </a:fld>
            <a:endParaRPr lang="en-GB"/>
          </a:p>
        </p:txBody>
      </p:sp>
    </p:spTree>
    <p:extLst>
      <p:ext uri="{BB962C8B-B14F-4D97-AF65-F5344CB8AC3E}">
        <p14:creationId xmlns:p14="http://schemas.microsoft.com/office/powerpoint/2010/main" val="988590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E1AA01-4FB6-43B9-9704-A9871C8019CE}" type="datetimeFigureOut">
              <a:rPr lang="en-GB" smtClean="0"/>
              <a:t>22/11/2013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B587C29-82C2-41EA-A637-6ECA74357791}" type="slidenum">
              <a:rPr lang="en-GB" smtClean="0"/>
              <a:t>‹#›</a:t>
            </a:fld>
            <a:endParaRPr lang="en-GB"/>
          </a:p>
        </p:txBody>
      </p:sp>
    </p:spTree>
    <p:extLst>
      <p:ext uri="{BB962C8B-B14F-4D97-AF65-F5344CB8AC3E}">
        <p14:creationId xmlns:p14="http://schemas.microsoft.com/office/powerpoint/2010/main" val="2930436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E1AA01-4FB6-43B9-9704-A9871C8019CE}" type="datetimeFigureOut">
              <a:rPr lang="en-GB" smtClean="0"/>
              <a:t>22/11/2013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B587C29-82C2-41EA-A637-6ECA74357791}" type="slidenum">
              <a:rPr lang="en-GB" smtClean="0"/>
              <a:t>‹#›</a:t>
            </a:fld>
            <a:endParaRPr lang="en-GB"/>
          </a:p>
        </p:txBody>
      </p:sp>
    </p:spTree>
    <p:extLst>
      <p:ext uri="{BB962C8B-B14F-4D97-AF65-F5344CB8AC3E}">
        <p14:creationId xmlns:p14="http://schemas.microsoft.com/office/powerpoint/2010/main" val="51081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E1AA01-4FB6-43B9-9704-A9871C8019CE}" type="datetimeFigureOut">
              <a:rPr lang="en-GB" smtClean="0"/>
              <a:t>22/11/2013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B587C29-82C2-41EA-A637-6ECA74357791}" type="slidenum">
              <a:rPr lang="en-GB" smtClean="0"/>
              <a:t>‹#›</a:t>
            </a:fld>
            <a:endParaRPr lang="en-GB"/>
          </a:p>
        </p:txBody>
      </p:sp>
    </p:spTree>
    <p:extLst>
      <p:ext uri="{BB962C8B-B14F-4D97-AF65-F5344CB8AC3E}">
        <p14:creationId xmlns:p14="http://schemas.microsoft.com/office/powerpoint/2010/main" val="482819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9E1AA01-4FB6-43B9-9704-A9871C8019CE}" type="datetimeFigureOut">
              <a:rPr lang="en-GB" smtClean="0"/>
              <a:t>22/11/2013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B587C29-82C2-41EA-A637-6ECA74357791}" type="slidenum">
              <a:rPr lang="en-GB" smtClean="0"/>
              <a:t>‹#›</a:t>
            </a:fld>
            <a:endParaRPr lang="en-GB"/>
          </a:p>
        </p:txBody>
      </p:sp>
    </p:spTree>
    <p:extLst>
      <p:ext uri="{BB962C8B-B14F-4D97-AF65-F5344CB8AC3E}">
        <p14:creationId xmlns:p14="http://schemas.microsoft.com/office/powerpoint/2010/main" val="569617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9E1AA01-4FB6-43B9-9704-A9871C8019CE}" type="datetimeFigureOut">
              <a:rPr lang="en-GB" smtClean="0"/>
              <a:t>22/11/2013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B587C29-82C2-41EA-A637-6ECA74357791}" type="slidenum">
              <a:rPr lang="en-GB" smtClean="0"/>
              <a:t>‹#›</a:t>
            </a:fld>
            <a:endParaRPr lang="en-GB"/>
          </a:p>
        </p:txBody>
      </p:sp>
    </p:spTree>
    <p:extLst>
      <p:ext uri="{BB962C8B-B14F-4D97-AF65-F5344CB8AC3E}">
        <p14:creationId xmlns:p14="http://schemas.microsoft.com/office/powerpoint/2010/main" val="2547122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E1AA01-4FB6-43B9-9704-A9871C8019CE}" type="datetimeFigureOut">
              <a:rPr lang="en-GB" smtClean="0"/>
              <a:t>22/11/2013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587C29-82C2-41EA-A637-6ECA74357791}" type="slidenum">
              <a:rPr lang="en-GB" smtClean="0"/>
              <a:t>‹#›</a:t>
            </a:fld>
            <a:endParaRPr lang="en-GB"/>
          </a:p>
        </p:txBody>
      </p:sp>
    </p:spTree>
    <p:extLst>
      <p:ext uri="{BB962C8B-B14F-4D97-AF65-F5344CB8AC3E}">
        <p14:creationId xmlns:p14="http://schemas.microsoft.com/office/powerpoint/2010/main" val="292818408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6476" y="332656"/>
            <a:ext cx="8286328" cy="1470025"/>
          </a:xfrm>
        </p:spPr>
        <p:txBody>
          <a:bodyPr/>
          <a:lstStyle/>
          <a:p>
            <a:r>
              <a:rPr lang="en-GB" dirty="0" smtClean="0">
                <a:solidFill>
                  <a:schemeClr val="tx2"/>
                </a:solidFill>
              </a:rPr>
              <a:t>Digital Preservation as a Service</a:t>
            </a:r>
            <a:endParaRPr lang="en-GB" dirty="0">
              <a:solidFill>
                <a:schemeClr val="tx2"/>
              </a:solidFill>
            </a:endParaRPr>
          </a:p>
        </p:txBody>
      </p:sp>
      <p:sp>
        <p:nvSpPr>
          <p:cNvPr id="3" name="Subtitle 2"/>
          <p:cNvSpPr>
            <a:spLocks noGrp="1"/>
          </p:cNvSpPr>
          <p:nvPr>
            <p:ph type="subTitle" idx="1"/>
          </p:nvPr>
        </p:nvSpPr>
        <p:spPr>
          <a:xfrm>
            <a:off x="611560" y="5085184"/>
            <a:ext cx="8136904" cy="648072"/>
          </a:xfrm>
        </p:spPr>
        <p:txBody>
          <a:bodyPr>
            <a:normAutofit/>
          </a:bodyPr>
          <a:lstStyle/>
          <a:p>
            <a:r>
              <a:rPr lang="en-GB" dirty="0" smtClean="0"/>
              <a:t>Business Case: Digital </a:t>
            </a:r>
            <a:r>
              <a:rPr lang="en-GB" dirty="0" smtClean="0"/>
              <a:t>Repository</a:t>
            </a:r>
          </a:p>
        </p:txBody>
      </p:sp>
      <p:pic>
        <p:nvPicPr>
          <p:cNvPr id="1026" name="Picture 2" descr="C:\Users\fryerc\Desktop\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1628800"/>
            <a:ext cx="3960440" cy="325694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99592" y="5805264"/>
            <a:ext cx="8064896" cy="430887"/>
          </a:xfrm>
          <a:prstGeom prst="rect">
            <a:avLst/>
          </a:prstGeom>
          <a:noFill/>
        </p:spPr>
        <p:txBody>
          <a:bodyPr wrap="square" rtlCol="0">
            <a:spAutoFit/>
          </a:bodyPr>
          <a:lstStyle/>
          <a:p>
            <a:r>
              <a:rPr lang="en-GB" sz="2200" dirty="0" smtClean="0"/>
              <a:t>Christopher Fryer: Digital Curator and Assistant Records Manager</a:t>
            </a:r>
            <a:endParaRPr lang="en-GB" sz="2200" dirty="0"/>
          </a:p>
        </p:txBody>
      </p:sp>
    </p:spTree>
    <p:extLst>
      <p:ext uri="{BB962C8B-B14F-4D97-AF65-F5344CB8AC3E}">
        <p14:creationId xmlns:p14="http://schemas.microsoft.com/office/powerpoint/2010/main" val="29837640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42227"/>
            <a:ext cx="8229600" cy="1143000"/>
          </a:xfrm>
        </p:spPr>
        <p:txBody>
          <a:bodyPr/>
          <a:lstStyle/>
          <a:p>
            <a:r>
              <a:rPr lang="en-GB" dirty="0" smtClean="0">
                <a:solidFill>
                  <a:schemeClr val="tx2"/>
                </a:solidFill>
              </a:rPr>
              <a:t>Business Case: Context</a:t>
            </a:r>
            <a:endParaRPr lang="en-GB" dirty="0">
              <a:solidFill>
                <a:schemeClr val="tx2"/>
              </a:solidFill>
            </a:endParaRPr>
          </a:p>
        </p:txBody>
      </p:sp>
      <p:sp>
        <p:nvSpPr>
          <p:cNvPr id="3" name="Content Placeholder 2"/>
          <p:cNvSpPr>
            <a:spLocks noGrp="1"/>
          </p:cNvSpPr>
          <p:nvPr>
            <p:ph idx="1"/>
          </p:nvPr>
        </p:nvSpPr>
        <p:spPr>
          <a:xfrm>
            <a:off x="457200" y="2852936"/>
            <a:ext cx="8229600" cy="3672408"/>
          </a:xfrm>
        </p:spPr>
        <p:txBody>
          <a:bodyPr>
            <a:normAutofit fontScale="85000" lnSpcReduction="20000"/>
          </a:bodyPr>
          <a:lstStyle/>
          <a:p>
            <a:r>
              <a:rPr lang="en-GB" dirty="0" smtClean="0"/>
              <a:t>Successful funding from SPRUCE/</a:t>
            </a:r>
            <a:r>
              <a:rPr lang="en-GB" dirty="0" err="1" smtClean="0"/>
              <a:t>Jisc</a:t>
            </a:r>
            <a:r>
              <a:rPr lang="en-GB" dirty="0" smtClean="0"/>
              <a:t> of £5K for development of digital preservation business case.</a:t>
            </a:r>
          </a:p>
          <a:p>
            <a:pPr marL="0" indent="0">
              <a:buNone/>
            </a:pPr>
            <a:endParaRPr lang="en-GB" dirty="0" smtClean="0"/>
          </a:p>
          <a:p>
            <a:r>
              <a:rPr lang="en-GB" dirty="0" smtClean="0"/>
              <a:t>Bid included </a:t>
            </a:r>
            <a:r>
              <a:rPr lang="en-GB" b="1" dirty="0" smtClean="0"/>
              <a:t>expert</a:t>
            </a:r>
            <a:r>
              <a:rPr lang="en-GB" dirty="0" smtClean="0"/>
              <a:t> consultation from University of London Computer Centre (ULCC).</a:t>
            </a:r>
          </a:p>
          <a:p>
            <a:pPr marL="0" indent="0">
              <a:buNone/>
            </a:pPr>
            <a:endParaRPr lang="en-GB" dirty="0" smtClean="0"/>
          </a:p>
          <a:p>
            <a:r>
              <a:rPr lang="en-GB" dirty="0" smtClean="0"/>
              <a:t>Views expressed represent current </a:t>
            </a:r>
            <a:r>
              <a:rPr lang="en-GB" b="1" dirty="0" smtClean="0"/>
              <a:t>best practice </a:t>
            </a:r>
            <a:r>
              <a:rPr lang="en-GB" dirty="0" smtClean="0"/>
              <a:t>based on expertise and knowledge from Digital Curator and ULCC.</a:t>
            </a:r>
            <a:endParaRPr lang="en-GB" dirty="0"/>
          </a:p>
        </p:txBody>
      </p:sp>
      <p:pic>
        <p:nvPicPr>
          <p:cNvPr id="3074" name="Picture 2" descr="C:\Users\fryerc\Desktop\jisc-logo-20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337903"/>
            <a:ext cx="1962150" cy="108585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fryerc\Desktop\ULCC Dark Blue Logo_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24128" y="1273961"/>
            <a:ext cx="2149625" cy="121373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fryerc\Desktop\downloa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7864" y="1196752"/>
            <a:ext cx="2184630" cy="1368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35495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fryerc\Desktop\SPRUCE_DP_illustrations_hires_PNG\hires\ArchiveData_saf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98996" y="260648"/>
            <a:ext cx="3603725" cy="218919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74638"/>
            <a:ext cx="4186808" cy="2175206"/>
          </a:xfrm>
        </p:spPr>
        <p:txBody>
          <a:bodyPr>
            <a:normAutofit/>
          </a:bodyPr>
          <a:lstStyle/>
          <a:p>
            <a:r>
              <a:rPr lang="en-GB" dirty="0" smtClean="0">
                <a:solidFill>
                  <a:schemeClr val="tx2"/>
                </a:solidFill>
              </a:rPr>
              <a:t>What is a Digital Repository?</a:t>
            </a:r>
            <a:endParaRPr lang="en-GB" dirty="0">
              <a:solidFill>
                <a:schemeClr val="tx2"/>
              </a:solidFill>
            </a:endParaRPr>
          </a:p>
        </p:txBody>
      </p:sp>
      <p:sp>
        <p:nvSpPr>
          <p:cNvPr id="3" name="Content Placeholder 2"/>
          <p:cNvSpPr>
            <a:spLocks noGrp="1"/>
          </p:cNvSpPr>
          <p:nvPr>
            <p:ph idx="1"/>
          </p:nvPr>
        </p:nvSpPr>
        <p:spPr>
          <a:xfrm>
            <a:off x="457200" y="2564904"/>
            <a:ext cx="8229600" cy="3561259"/>
          </a:xfrm>
        </p:spPr>
        <p:txBody>
          <a:bodyPr>
            <a:normAutofit fontScale="85000" lnSpcReduction="20000"/>
          </a:bodyPr>
          <a:lstStyle/>
          <a:p>
            <a:r>
              <a:rPr lang="en-GB" dirty="0" smtClean="0"/>
              <a:t>A Digital Repository is a </a:t>
            </a:r>
            <a:r>
              <a:rPr lang="en-GB" b="1" dirty="0" smtClean="0"/>
              <a:t>combination</a:t>
            </a:r>
            <a:r>
              <a:rPr lang="en-GB" dirty="0" smtClean="0"/>
              <a:t> of </a:t>
            </a:r>
            <a:r>
              <a:rPr lang="en-GB" dirty="0" smtClean="0">
                <a:solidFill>
                  <a:srgbClr val="92D050"/>
                </a:solidFill>
              </a:rPr>
              <a:t>people</a:t>
            </a:r>
            <a:r>
              <a:rPr lang="en-GB" dirty="0" smtClean="0"/>
              <a:t>, </a:t>
            </a:r>
            <a:r>
              <a:rPr lang="en-GB" dirty="0" smtClean="0">
                <a:solidFill>
                  <a:srgbClr val="7030A0"/>
                </a:solidFill>
              </a:rPr>
              <a:t>processes</a:t>
            </a:r>
            <a:r>
              <a:rPr lang="en-GB" dirty="0" smtClean="0"/>
              <a:t>, and </a:t>
            </a:r>
            <a:r>
              <a:rPr lang="en-GB" dirty="0" smtClean="0">
                <a:solidFill>
                  <a:srgbClr val="FFC000"/>
                </a:solidFill>
              </a:rPr>
              <a:t>technologies</a:t>
            </a:r>
            <a:r>
              <a:rPr lang="en-GB" dirty="0" smtClean="0"/>
              <a:t> which together provide the means to preserve and provide access to digital information.</a:t>
            </a:r>
          </a:p>
          <a:p>
            <a:pPr marL="0" indent="0">
              <a:buNone/>
            </a:pPr>
            <a:endParaRPr lang="en-GB" dirty="0" smtClean="0"/>
          </a:p>
          <a:p>
            <a:r>
              <a:rPr lang="en-GB" dirty="0" smtClean="0"/>
              <a:t>A Digital Repository </a:t>
            </a:r>
            <a:r>
              <a:rPr lang="en-GB" b="1" u="sng" dirty="0" smtClean="0"/>
              <a:t>does not </a:t>
            </a:r>
            <a:r>
              <a:rPr lang="en-GB" dirty="0" smtClean="0"/>
              <a:t>simply provide backup! It is an </a:t>
            </a:r>
            <a:r>
              <a:rPr lang="en-GB" b="1" dirty="0" smtClean="0"/>
              <a:t>active</a:t>
            </a:r>
            <a:r>
              <a:rPr lang="en-GB" dirty="0" smtClean="0"/>
              <a:t> process which anticipates technology and format obsolescence (amongst other things) and resolves these problems before they occur.</a:t>
            </a:r>
            <a:endParaRPr lang="en-GB" dirty="0"/>
          </a:p>
        </p:txBody>
      </p:sp>
    </p:spTree>
    <p:extLst>
      <p:ext uri="{BB962C8B-B14F-4D97-AF65-F5344CB8AC3E}">
        <p14:creationId xmlns:p14="http://schemas.microsoft.com/office/powerpoint/2010/main" val="17320522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0427" y="274638"/>
            <a:ext cx="5766373" cy="1570186"/>
          </a:xfrm>
        </p:spPr>
        <p:txBody>
          <a:bodyPr>
            <a:normAutofit/>
          </a:bodyPr>
          <a:lstStyle/>
          <a:p>
            <a:r>
              <a:rPr lang="en-GB" sz="8800" dirty="0" smtClean="0">
                <a:solidFill>
                  <a:schemeClr val="tx2"/>
                </a:solidFill>
              </a:rPr>
              <a:t>Options</a:t>
            </a:r>
            <a:endParaRPr lang="en-GB" sz="8800" dirty="0">
              <a:solidFill>
                <a:schemeClr val="tx2"/>
              </a:solidFill>
            </a:endParaRPr>
          </a:p>
        </p:txBody>
      </p:sp>
      <p:sp>
        <p:nvSpPr>
          <p:cNvPr id="3" name="Content Placeholder 2"/>
          <p:cNvSpPr>
            <a:spLocks noGrp="1"/>
          </p:cNvSpPr>
          <p:nvPr>
            <p:ph idx="1"/>
          </p:nvPr>
        </p:nvSpPr>
        <p:spPr>
          <a:xfrm>
            <a:off x="467544" y="2135964"/>
            <a:ext cx="8229600" cy="4581128"/>
          </a:xfrm>
        </p:spPr>
        <p:txBody>
          <a:bodyPr>
            <a:normAutofit fontScale="77500" lnSpcReduction="20000"/>
          </a:bodyPr>
          <a:lstStyle/>
          <a:p>
            <a:r>
              <a:rPr lang="en-GB" dirty="0" smtClean="0"/>
              <a:t>Digital preservation is a complex, emerging discipline that is outside the experience of most archivists and requires specialist systems:</a:t>
            </a:r>
          </a:p>
          <a:p>
            <a:pPr marL="0" indent="0">
              <a:buNone/>
            </a:pPr>
            <a:endParaRPr lang="en-GB" dirty="0"/>
          </a:p>
          <a:p>
            <a:pPr marL="800100" lvl="2" indent="0">
              <a:buNone/>
            </a:pPr>
            <a:r>
              <a:rPr lang="en-GB" sz="3200" dirty="0" smtClean="0"/>
              <a:t>1) </a:t>
            </a:r>
            <a:r>
              <a:rPr lang="en-GB" sz="3200" b="1" dirty="0" smtClean="0">
                <a:solidFill>
                  <a:schemeClr val="accent1">
                    <a:lumMod val="75000"/>
                  </a:schemeClr>
                </a:solidFill>
              </a:rPr>
              <a:t>Do nothing</a:t>
            </a:r>
            <a:r>
              <a:rPr lang="en-GB" sz="3200" dirty="0" smtClean="0"/>
              <a:t>: Extremely risky and could result in worst case scenario, e.g. permanently losing business critical information</a:t>
            </a:r>
            <a:endParaRPr lang="en-GB" sz="3200" dirty="0" smtClean="0">
              <a:solidFill>
                <a:schemeClr val="tx2"/>
              </a:solidFill>
            </a:endParaRPr>
          </a:p>
          <a:p>
            <a:pPr marL="800100" lvl="2" indent="0">
              <a:buNone/>
            </a:pPr>
            <a:endParaRPr lang="en-GB" sz="3200" dirty="0"/>
          </a:p>
          <a:p>
            <a:pPr marL="800100" lvl="2" indent="0">
              <a:buNone/>
            </a:pPr>
            <a:r>
              <a:rPr lang="en-GB" sz="3200" dirty="0"/>
              <a:t>2</a:t>
            </a:r>
            <a:r>
              <a:rPr lang="en-GB" sz="3200" dirty="0" smtClean="0"/>
              <a:t>) </a:t>
            </a:r>
            <a:r>
              <a:rPr lang="en-GB" sz="3200" b="1" dirty="0" smtClean="0">
                <a:solidFill>
                  <a:schemeClr val="accent1">
                    <a:lumMod val="75000"/>
                  </a:schemeClr>
                </a:solidFill>
              </a:rPr>
              <a:t>Open Source</a:t>
            </a:r>
            <a:r>
              <a:rPr lang="en-GB" sz="3200" dirty="0" smtClean="0"/>
              <a:t>: Requires lots of investment/expertise (</a:t>
            </a:r>
            <a:r>
              <a:rPr lang="en-GB" sz="3200" dirty="0" smtClean="0">
                <a:solidFill>
                  <a:schemeClr val="accent2"/>
                </a:solidFill>
              </a:rPr>
              <a:t>Not feasible</a:t>
            </a:r>
            <a:r>
              <a:rPr lang="en-GB" sz="3200" dirty="0" smtClean="0"/>
              <a:t>)</a:t>
            </a:r>
          </a:p>
          <a:p>
            <a:pPr marL="800100" lvl="2" indent="0">
              <a:buNone/>
            </a:pPr>
            <a:endParaRPr lang="en-GB" dirty="0" smtClean="0"/>
          </a:p>
          <a:p>
            <a:pPr marL="800100" lvl="2" indent="0">
              <a:buNone/>
            </a:pPr>
            <a:r>
              <a:rPr lang="en-GB" sz="3200" dirty="0"/>
              <a:t>3</a:t>
            </a:r>
            <a:r>
              <a:rPr lang="en-GB" sz="3200" dirty="0" smtClean="0"/>
              <a:t>) </a:t>
            </a:r>
            <a:r>
              <a:rPr lang="en-GB" sz="3200" b="1" dirty="0" smtClean="0">
                <a:solidFill>
                  <a:schemeClr val="accent1">
                    <a:lumMod val="75000"/>
                  </a:schemeClr>
                </a:solidFill>
              </a:rPr>
              <a:t>Out of the Box</a:t>
            </a:r>
            <a:r>
              <a:rPr lang="en-GB" sz="3200" dirty="0" smtClean="0"/>
              <a:t>: Vendors provide best practice systems suitable for NE (</a:t>
            </a:r>
            <a:r>
              <a:rPr lang="en-GB" sz="3200" b="1" dirty="0" smtClean="0">
                <a:solidFill>
                  <a:srgbClr val="92D050"/>
                </a:solidFill>
              </a:rPr>
              <a:t>Recommended</a:t>
            </a:r>
            <a:r>
              <a:rPr lang="en-GB" sz="3200" dirty="0" smtClean="0"/>
              <a:t>)</a:t>
            </a:r>
          </a:p>
        </p:txBody>
      </p:sp>
      <p:pic>
        <p:nvPicPr>
          <p:cNvPr id="5122" name="Picture 2" descr="C:\Users\fryerc\Desktop\SPRUCE_DP_illustrations_hires_PNG\hires\DamagedData_mac.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18841"/>
            <a:ext cx="2380875" cy="2164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49323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707088" cy="1143000"/>
          </a:xfrm>
        </p:spPr>
        <p:txBody>
          <a:bodyPr>
            <a:normAutofit/>
          </a:bodyPr>
          <a:lstStyle/>
          <a:p>
            <a:r>
              <a:rPr lang="en-GB" sz="6000" dirty="0" smtClean="0">
                <a:solidFill>
                  <a:schemeClr val="tx2"/>
                </a:solidFill>
              </a:rPr>
              <a:t>Benefits</a:t>
            </a:r>
            <a:r>
              <a:rPr lang="en-GB" dirty="0" smtClean="0">
                <a:solidFill>
                  <a:schemeClr val="tx2"/>
                </a:solidFill>
              </a:rPr>
              <a:t>…</a:t>
            </a:r>
            <a:endParaRPr lang="en-GB" dirty="0">
              <a:solidFill>
                <a:schemeClr val="tx2"/>
              </a:solidFill>
            </a:endParaRPr>
          </a:p>
        </p:txBody>
      </p:sp>
      <p:sp>
        <p:nvSpPr>
          <p:cNvPr id="3" name="Content Placeholder 2"/>
          <p:cNvSpPr>
            <a:spLocks noGrp="1"/>
          </p:cNvSpPr>
          <p:nvPr>
            <p:ph idx="1"/>
          </p:nvPr>
        </p:nvSpPr>
        <p:spPr>
          <a:xfrm>
            <a:off x="467544" y="1734344"/>
            <a:ext cx="6923112" cy="4685455"/>
          </a:xfrm>
        </p:spPr>
        <p:txBody>
          <a:bodyPr>
            <a:normAutofit fontScale="85000" lnSpcReduction="10000"/>
          </a:bodyPr>
          <a:lstStyle/>
          <a:p>
            <a:r>
              <a:rPr lang="en-GB" b="1" dirty="0" smtClean="0"/>
              <a:t>Expertise</a:t>
            </a:r>
            <a:r>
              <a:rPr lang="en-GB" dirty="0" smtClean="0"/>
              <a:t>: </a:t>
            </a:r>
            <a:r>
              <a:rPr lang="en-GB" dirty="0" smtClean="0"/>
              <a:t>ULCC provided invaluable input which resulted in best practice outputs.</a:t>
            </a:r>
          </a:p>
          <a:p>
            <a:r>
              <a:rPr lang="en-GB" b="1" dirty="0" smtClean="0"/>
              <a:t>Momentum</a:t>
            </a:r>
            <a:r>
              <a:rPr lang="en-GB" dirty="0" smtClean="0"/>
              <a:t>: The project provided renewed inputs to assess and solve digital preservation problems.</a:t>
            </a:r>
          </a:p>
          <a:p>
            <a:r>
              <a:rPr lang="en-GB" b="1" dirty="0" smtClean="0"/>
              <a:t>Profile</a:t>
            </a:r>
            <a:r>
              <a:rPr lang="en-GB" dirty="0" smtClean="0"/>
              <a:t>: External funding from </a:t>
            </a:r>
            <a:r>
              <a:rPr lang="en-GB" dirty="0" err="1" smtClean="0"/>
              <a:t>Jisc</a:t>
            </a:r>
            <a:r>
              <a:rPr lang="en-GB" dirty="0" smtClean="0"/>
              <a:t>/SPRUCE enhanced the standing of digital preservation within the organisation.</a:t>
            </a:r>
          </a:p>
          <a:p>
            <a:r>
              <a:rPr lang="en-GB" b="1" dirty="0" smtClean="0"/>
              <a:t>Awareness</a:t>
            </a:r>
            <a:r>
              <a:rPr lang="en-GB" dirty="0" smtClean="0"/>
              <a:t>: </a:t>
            </a:r>
            <a:r>
              <a:rPr lang="en-GB" dirty="0"/>
              <a:t>The organisation is </a:t>
            </a:r>
            <a:r>
              <a:rPr lang="en-GB" dirty="0" smtClean="0"/>
              <a:t>now well </a:t>
            </a:r>
            <a:r>
              <a:rPr lang="en-GB" dirty="0"/>
              <a:t>aware that a new, consistent approach to handling digital data is required</a:t>
            </a:r>
            <a:r>
              <a:rPr lang="en-GB" dirty="0" smtClean="0"/>
              <a:t>.</a:t>
            </a:r>
          </a:p>
        </p:txBody>
      </p:sp>
      <p:pic>
        <p:nvPicPr>
          <p:cNvPr id="4098" name="Picture 2" descr="C:\Users\fryerc\Desktop\SPRUCE_DP_illustrations_hires_PNG\hires\icon_document.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24328" y="116632"/>
            <a:ext cx="1219200" cy="12192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404664" y="2348880"/>
            <a:ext cx="1728192" cy="369332"/>
          </a:xfrm>
          <a:prstGeom prst="rect">
            <a:avLst/>
          </a:prstGeom>
          <a:noFill/>
        </p:spPr>
        <p:txBody>
          <a:bodyPr wrap="square" rtlCol="0">
            <a:spAutoFit/>
          </a:bodyPr>
          <a:lstStyle/>
          <a:p>
            <a:endParaRPr lang="en-GB" dirty="0"/>
          </a:p>
        </p:txBody>
      </p:sp>
      <p:pic>
        <p:nvPicPr>
          <p:cNvPr id="4102" name="Picture 6" descr="C:\Users\fryerc\Desktop\SPRUCE_DP_illustrations_hires_PNG\hires\icon_vide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24328" y="2743810"/>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C:\Users\fryerc\Desktop\SPRUCE_DP_illustrations_hires_PNG\hires\icon_imag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24328" y="5402365"/>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C:\Users\fryerc\Desktop\SPRUCE_DP_illustrations_hires_PNG\hires\format_floppydisc.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59468" y="1417888"/>
            <a:ext cx="1115865" cy="1135942"/>
          </a:xfrm>
          <a:prstGeom prst="rect">
            <a:avLst/>
          </a:prstGeom>
          <a:noFill/>
          <a:extLst>
            <a:ext uri="{909E8E84-426E-40DD-AFC4-6F175D3DCCD1}">
              <a14:hiddenFill xmlns:a14="http://schemas.microsoft.com/office/drawing/2010/main">
                <a:solidFill>
                  <a:srgbClr val="FFFFFF"/>
                </a:solidFill>
              </a14:hiddenFill>
            </a:ext>
          </a:extLst>
        </p:spPr>
      </p:pic>
      <p:pic>
        <p:nvPicPr>
          <p:cNvPr id="4105" name="Picture 9" descr="C:\Users\fryerc\Desktop\SPRUCE_DP_illustrations_hires_PNG\hires\format_book.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02410" y="4077072"/>
            <a:ext cx="1029982" cy="1123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16056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3728" y="277918"/>
            <a:ext cx="6707088" cy="1143000"/>
          </a:xfrm>
        </p:spPr>
        <p:txBody>
          <a:bodyPr>
            <a:normAutofit/>
          </a:bodyPr>
          <a:lstStyle/>
          <a:p>
            <a:r>
              <a:rPr lang="en-GB" sz="5400" dirty="0" smtClean="0">
                <a:solidFill>
                  <a:schemeClr val="tx2"/>
                </a:solidFill>
              </a:rPr>
              <a:t>There’s more…</a:t>
            </a:r>
            <a:endParaRPr lang="en-GB" sz="5400" dirty="0">
              <a:solidFill>
                <a:schemeClr val="tx2"/>
              </a:solidFill>
            </a:endParaRPr>
          </a:p>
        </p:txBody>
      </p:sp>
      <p:sp>
        <p:nvSpPr>
          <p:cNvPr id="3" name="Content Placeholder 2"/>
          <p:cNvSpPr>
            <a:spLocks noGrp="1"/>
          </p:cNvSpPr>
          <p:nvPr>
            <p:ph idx="1"/>
          </p:nvPr>
        </p:nvSpPr>
        <p:spPr>
          <a:xfrm>
            <a:off x="1979712" y="1554471"/>
            <a:ext cx="6923112" cy="5100421"/>
          </a:xfrm>
        </p:spPr>
        <p:txBody>
          <a:bodyPr>
            <a:normAutofit fontScale="85000" lnSpcReduction="10000"/>
          </a:bodyPr>
          <a:lstStyle/>
          <a:p>
            <a:r>
              <a:rPr lang="en-GB" b="1" dirty="0" smtClean="0"/>
              <a:t>Risks</a:t>
            </a:r>
            <a:r>
              <a:rPr lang="en-GB" dirty="0"/>
              <a:t>: </a:t>
            </a:r>
            <a:r>
              <a:rPr lang="en-GB" dirty="0" smtClean="0"/>
              <a:t>Northumberland Estates </a:t>
            </a:r>
            <a:r>
              <a:rPr lang="en-GB" dirty="0"/>
              <a:t>inability to cope with such digital information risks compromising its core function of functioning as a property management and investment business</a:t>
            </a:r>
            <a:r>
              <a:rPr lang="en-GB" dirty="0" smtClean="0"/>
              <a:t>.</a:t>
            </a:r>
            <a:endParaRPr lang="en-GB" dirty="0" smtClean="0"/>
          </a:p>
          <a:p>
            <a:r>
              <a:rPr lang="en-GB" b="1" dirty="0" smtClean="0"/>
              <a:t>Solutions</a:t>
            </a:r>
            <a:r>
              <a:rPr lang="en-GB" dirty="0" smtClean="0"/>
              <a:t>: Assessed a variety </a:t>
            </a:r>
            <a:r>
              <a:rPr lang="en-GB" dirty="0"/>
              <a:t>of emerging solutions; from out of the box </a:t>
            </a:r>
            <a:r>
              <a:rPr lang="en-GB" dirty="0" smtClean="0"/>
              <a:t>solutions like </a:t>
            </a:r>
            <a:r>
              <a:rPr lang="en-GB" dirty="0" err="1"/>
              <a:t>Preservica</a:t>
            </a:r>
            <a:r>
              <a:rPr lang="en-GB" dirty="0"/>
              <a:t>, to open source digital preservation systems such as </a:t>
            </a:r>
            <a:r>
              <a:rPr lang="en-GB" dirty="0" err="1"/>
              <a:t>Archivematica</a:t>
            </a:r>
            <a:r>
              <a:rPr lang="en-GB" dirty="0" smtClean="0"/>
              <a:t>.</a:t>
            </a:r>
          </a:p>
          <a:p>
            <a:r>
              <a:rPr lang="en-GB" b="1" dirty="0" smtClean="0"/>
              <a:t>Clarity</a:t>
            </a:r>
            <a:r>
              <a:rPr lang="en-GB" dirty="0" smtClean="0"/>
              <a:t>: The project has played a vital role in establishing a clear and sustainable strategy for Northumberland Estates going forwards.</a:t>
            </a:r>
          </a:p>
        </p:txBody>
      </p:sp>
      <p:pic>
        <p:nvPicPr>
          <p:cNvPr id="4098" name="Picture 2" descr="C:\Users\fryerc\Desktop\SPRUCE_DP_illustrations_hires_PNG\hires\icon_document.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149959"/>
            <a:ext cx="1219200" cy="12192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404664" y="2348880"/>
            <a:ext cx="1728192" cy="369332"/>
          </a:xfrm>
          <a:prstGeom prst="rect">
            <a:avLst/>
          </a:prstGeom>
          <a:noFill/>
        </p:spPr>
        <p:txBody>
          <a:bodyPr wrap="square" rtlCol="0">
            <a:spAutoFit/>
          </a:bodyPr>
          <a:lstStyle/>
          <a:p>
            <a:endParaRPr lang="en-GB" dirty="0"/>
          </a:p>
        </p:txBody>
      </p:sp>
      <p:pic>
        <p:nvPicPr>
          <p:cNvPr id="4102" name="Picture 6" descr="C:\Users\fryerc\Desktop\SPRUCE_DP_illustrations_hires_PNG\hires\icon_vide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2777137"/>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C:\Users\fryerc\Desktop\SPRUCE_DP_illustrations_hires_PNG\hires\icon_imag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60" y="5435692"/>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C:\Users\fryerc\Desktop\SPRUCE_DP_illustrations_hires_PNG\hires\format_floppydisc.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700" y="1451215"/>
            <a:ext cx="1115865" cy="1135942"/>
          </a:xfrm>
          <a:prstGeom prst="rect">
            <a:avLst/>
          </a:prstGeom>
          <a:noFill/>
          <a:extLst>
            <a:ext uri="{909E8E84-426E-40DD-AFC4-6F175D3DCCD1}">
              <a14:hiddenFill xmlns:a14="http://schemas.microsoft.com/office/drawing/2010/main">
                <a:solidFill>
                  <a:srgbClr val="FFFFFF"/>
                </a:solidFill>
              </a14:hiddenFill>
            </a:ext>
          </a:extLst>
        </p:spPr>
      </p:pic>
      <p:pic>
        <p:nvPicPr>
          <p:cNvPr id="4105" name="Picture 9" descr="C:\Users\fryerc\Desktop\SPRUCE_DP_illustrations_hires_PNG\hires\format_book.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9642" y="4110399"/>
            <a:ext cx="1029982" cy="1123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43993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solidFill>
                  <a:schemeClr val="tx2"/>
                </a:solidFill>
              </a:rPr>
              <a:t>Benefits</a:t>
            </a:r>
            <a:r>
              <a:rPr lang="en-GB" dirty="0" smtClean="0"/>
              <a:t/>
            </a:r>
            <a:br>
              <a:rPr lang="en-GB" dirty="0" smtClean="0"/>
            </a:br>
            <a:r>
              <a:rPr lang="en-GB" sz="3600" dirty="0" smtClean="0"/>
              <a:t>(if recommended option is adopted)</a:t>
            </a:r>
            <a:endParaRPr lang="en-GB" sz="3600" dirty="0"/>
          </a:p>
        </p:txBody>
      </p:sp>
      <p:sp>
        <p:nvSpPr>
          <p:cNvPr id="3" name="Content Placeholder 2"/>
          <p:cNvSpPr>
            <a:spLocks noGrp="1"/>
          </p:cNvSpPr>
          <p:nvPr>
            <p:ph idx="1"/>
          </p:nvPr>
        </p:nvSpPr>
        <p:spPr>
          <a:xfrm>
            <a:off x="457200" y="1600200"/>
            <a:ext cx="6275040" cy="5257800"/>
          </a:xfrm>
        </p:spPr>
        <p:txBody>
          <a:bodyPr>
            <a:noAutofit/>
          </a:bodyPr>
          <a:lstStyle/>
          <a:p>
            <a:pPr marL="514350" indent="-514350">
              <a:buFont typeface="+mj-lt"/>
              <a:buAutoNum type="arabicPeriod"/>
            </a:pPr>
            <a:r>
              <a:rPr lang="en-GB" sz="1700" dirty="0" smtClean="0"/>
              <a:t>Recurring </a:t>
            </a:r>
            <a:r>
              <a:rPr lang="en-GB" sz="1700" b="1" dirty="0" smtClean="0"/>
              <a:t>financial savings </a:t>
            </a:r>
            <a:r>
              <a:rPr lang="en-GB" sz="1700" dirty="0" smtClean="0"/>
              <a:t>in supporting the transition from paper based to digital records.</a:t>
            </a:r>
          </a:p>
          <a:p>
            <a:pPr marL="514350" indent="-514350">
              <a:buFont typeface="+mj-lt"/>
              <a:buAutoNum type="arabicPeriod"/>
            </a:pPr>
            <a:r>
              <a:rPr lang="en-GB" sz="1700" b="1" dirty="0" smtClean="0"/>
              <a:t>Corporate memory </a:t>
            </a:r>
            <a:r>
              <a:rPr lang="en-GB" sz="1700" dirty="0" smtClean="0"/>
              <a:t>in historical terms, but also the wider context of enhancing accumulated knowledge and expertise.</a:t>
            </a:r>
          </a:p>
          <a:p>
            <a:pPr marL="514350" indent="-514350">
              <a:buFont typeface="+mj-lt"/>
              <a:buAutoNum type="arabicPeriod"/>
            </a:pPr>
            <a:r>
              <a:rPr lang="en-GB" sz="1700" dirty="0" smtClean="0"/>
              <a:t>Increased </a:t>
            </a:r>
            <a:r>
              <a:rPr lang="en-GB" sz="1700" b="1" dirty="0" smtClean="0"/>
              <a:t>efficiency</a:t>
            </a:r>
            <a:r>
              <a:rPr lang="en-GB" sz="1700" dirty="0" smtClean="0"/>
              <a:t> and saving of staff time in accessing and disseminating information.</a:t>
            </a:r>
          </a:p>
          <a:p>
            <a:pPr marL="514350" indent="-514350">
              <a:buFont typeface="+mj-lt"/>
              <a:buAutoNum type="arabicPeriod"/>
            </a:pPr>
            <a:r>
              <a:rPr lang="en-GB" sz="1700" dirty="0" smtClean="0"/>
              <a:t>Meeting </a:t>
            </a:r>
            <a:r>
              <a:rPr lang="en-GB" sz="1700" b="1" dirty="0" smtClean="0"/>
              <a:t>legislative requirements</a:t>
            </a:r>
            <a:r>
              <a:rPr lang="en-GB" sz="1700" dirty="0" smtClean="0"/>
              <a:t>. There is a very high </a:t>
            </a:r>
            <a:r>
              <a:rPr lang="en-GB" sz="1700" dirty="0" smtClean="0">
                <a:solidFill>
                  <a:srgbClr val="FF0000"/>
                </a:solidFill>
              </a:rPr>
              <a:t>risk</a:t>
            </a:r>
            <a:r>
              <a:rPr lang="en-GB" sz="1700" dirty="0" smtClean="0"/>
              <a:t> that without proactive intervention, digital information will become inaccessible and Northumberland Estates will be unable to meet its </a:t>
            </a:r>
            <a:r>
              <a:rPr lang="en-GB" sz="1700" b="1" dirty="0" smtClean="0"/>
              <a:t>regulatory obligations</a:t>
            </a:r>
            <a:r>
              <a:rPr lang="en-GB" sz="1700" dirty="0" smtClean="0"/>
              <a:t>.</a:t>
            </a:r>
          </a:p>
          <a:p>
            <a:pPr marL="514350" indent="-514350">
              <a:buFont typeface="+mj-lt"/>
              <a:buAutoNum type="arabicPeriod"/>
            </a:pPr>
            <a:r>
              <a:rPr lang="en-GB" sz="1700" dirty="0" smtClean="0"/>
              <a:t>Northumberland Estates have already invested significant resources in the creation of digital information. Adequate digital preservation activities will </a:t>
            </a:r>
            <a:r>
              <a:rPr lang="en-GB" sz="1700" b="1" dirty="0" smtClean="0"/>
              <a:t>protect</a:t>
            </a:r>
            <a:r>
              <a:rPr lang="en-GB" sz="1700" dirty="0" smtClean="0"/>
              <a:t> and </a:t>
            </a:r>
            <a:r>
              <a:rPr lang="en-GB" sz="1700" b="1" dirty="0" smtClean="0"/>
              <a:t>sustain</a:t>
            </a:r>
            <a:r>
              <a:rPr lang="en-GB" sz="1700" dirty="0" smtClean="0"/>
              <a:t> existing infrastructure.</a:t>
            </a:r>
          </a:p>
          <a:p>
            <a:pPr marL="514350" indent="-514350">
              <a:buFont typeface="+mj-lt"/>
              <a:buAutoNum type="arabicPeriod"/>
            </a:pPr>
            <a:r>
              <a:rPr lang="en-GB" sz="1700" dirty="0" smtClean="0"/>
              <a:t>Supports digital ways of working. For example, the future implementation of an EDRMS can be supported though the assurance that Northumberland Estates can </a:t>
            </a:r>
            <a:r>
              <a:rPr lang="en-GB" sz="1700" b="1" dirty="0" smtClean="0"/>
              <a:t>organise</a:t>
            </a:r>
            <a:r>
              <a:rPr lang="en-GB" sz="1700" dirty="0" smtClean="0"/>
              <a:t> and </a:t>
            </a:r>
            <a:r>
              <a:rPr lang="en-GB" sz="1700" b="1" dirty="0" smtClean="0"/>
              <a:t>preserve</a:t>
            </a:r>
            <a:r>
              <a:rPr lang="en-GB" sz="1700" dirty="0" smtClean="0"/>
              <a:t> its digital information into the </a:t>
            </a:r>
            <a:r>
              <a:rPr lang="en-GB" sz="1700" b="1" dirty="0" smtClean="0"/>
              <a:t>future</a:t>
            </a:r>
            <a:r>
              <a:rPr lang="en-GB" sz="1700" dirty="0" smtClean="0"/>
              <a:t>.</a:t>
            </a:r>
          </a:p>
        </p:txBody>
      </p:sp>
      <p:pic>
        <p:nvPicPr>
          <p:cNvPr id="7172" name="Picture 4" descr="C:\Users\fryerc\Desktop\SPRUCE_DP_illustrations_hires_PNG\hires\hackathon.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76256" y="1484784"/>
            <a:ext cx="1996480" cy="2370820"/>
          </a:xfrm>
          <a:prstGeom prst="rect">
            <a:avLst/>
          </a:prstGeom>
          <a:noFill/>
          <a:extLst>
            <a:ext uri="{909E8E84-426E-40DD-AFC4-6F175D3DCCD1}">
              <a14:hiddenFill xmlns:a14="http://schemas.microsoft.com/office/drawing/2010/main">
                <a:solidFill>
                  <a:srgbClr val="FFFFFF"/>
                </a:solidFill>
              </a14:hiddenFill>
            </a:ext>
          </a:extLst>
        </p:spPr>
      </p:pic>
      <p:pic>
        <p:nvPicPr>
          <p:cNvPr id="7173" name="Picture 5" descr="C:\Users\fryerc\Desktop\SPRUCE_DP_illustrations_hires_PNG\hires\SurveyYourCollecti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46268" y="3874289"/>
            <a:ext cx="2597732" cy="2597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52776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7351" y="260648"/>
            <a:ext cx="4186808" cy="1143000"/>
          </a:xfrm>
        </p:spPr>
        <p:txBody>
          <a:bodyPr>
            <a:normAutofit fontScale="90000"/>
          </a:bodyPr>
          <a:lstStyle/>
          <a:p>
            <a:r>
              <a:rPr lang="en-GB" sz="5400" dirty="0" smtClean="0">
                <a:solidFill>
                  <a:schemeClr val="tx2"/>
                </a:solidFill>
              </a:rPr>
              <a:t>Lessons Learnt</a:t>
            </a:r>
            <a:endParaRPr lang="en-GB" sz="5400" dirty="0">
              <a:solidFill>
                <a:schemeClr val="tx2"/>
              </a:solidFill>
            </a:endParaRPr>
          </a:p>
        </p:txBody>
      </p:sp>
      <p:pic>
        <p:nvPicPr>
          <p:cNvPr id="10242" name="Picture 2" descr="C:\Users\fryerc\Desktop\SPRUCE_DP_illustrations_hires_PNG\hires\analys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83768" y="3672900"/>
            <a:ext cx="3708989" cy="315865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95536" y="1435221"/>
            <a:ext cx="7219090" cy="523220"/>
          </a:xfrm>
          <a:prstGeom prst="rect">
            <a:avLst/>
          </a:prstGeom>
          <a:noFill/>
        </p:spPr>
        <p:txBody>
          <a:bodyPr wrap="square" rtlCol="0">
            <a:spAutoFit/>
          </a:bodyPr>
          <a:lstStyle/>
          <a:p>
            <a:pPr marL="342900" indent="-342900">
              <a:buFont typeface="+mj-lt"/>
              <a:buAutoNum type="arabicPeriod"/>
            </a:pPr>
            <a:r>
              <a:rPr lang="en-GB" sz="2800" b="1" dirty="0" smtClean="0"/>
              <a:t>Lack of solutions for small organisations</a:t>
            </a:r>
            <a:endParaRPr lang="en-GB" sz="2800" b="1" dirty="0"/>
          </a:p>
        </p:txBody>
      </p:sp>
      <p:sp>
        <p:nvSpPr>
          <p:cNvPr id="8" name="TextBox 7"/>
          <p:cNvSpPr txBox="1"/>
          <p:nvPr/>
        </p:nvSpPr>
        <p:spPr>
          <a:xfrm>
            <a:off x="755576" y="2195572"/>
            <a:ext cx="8064895" cy="1323439"/>
          </a:xfrm>
          <a:prstGeom prst="rect">
            <a:avLst/>
          </a:prstGeom>
          <a:noFill/>
        </p:spPr>
        <p:txBody>
          <a:bodyPr wrap="square" rtlCol="0">
            <a:spAutoFit/>
          </a:bodyPr>
          <a:lstStyle/>
          <a:p>
            <a:pPr marL="285750" indent="-285750">
              <a:buFont typeface="Arial" panose="020B0604020202020204" pitchFamily="34" charset="0"/>
              <a:buChar char="•"/>
            </a:pPr>
            <a:r>
              <a:rPr lang="en-GB" sz="2000" dirty="0"/>
              <a:t>Much of what is concluded will be based on your own organisational context, all of which can influence the right approach towards digital preservation. However, it is hoped that this project can establish a methodology which other small to medium organisations can adopt.</a:t>
            </a:r>
          </a:p>
        </p:txBody>
      </p:sp>
    </p:spTree>
    <p:extLst>
      <p:ext uri="{BB962C8B-B14F-4D97-AF65-F5344CB8AC3E}">
        <p14:creationId xmlns:p14="http://schemas.microsoft.com/office/powerpoint/2010/main" val="41020082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4354" y="275778"/>
            <a:ext cx="4186808" cy="1143000"/>
          </a:xfrm>
        </p:spPr>
        <p:txBody>
          <a:bodyPr>
            <a:normAutofit fontScale="90000"/>
          </a:bodyPr>
          <a:lstStyle/>
          <a:p>
            <a:r>
              <a:rPr lang="en-GB" sz="5400" dirty="0" smtClean="0">
                <a:solidFill>
                  <a:schemeClr val="tx2"/>
                </a:solidFill>
              </a:rPr>
              <a:t>Lessons Learnt</a:t>
            </a:r>
            <a:endParaRPr lang="en-GB" sz="5400" dirty="0">
              <a:solidFill>
                <a:schemeClr val="tx2"/>
              </a:solidFill>
            </a:endParaRPr>
          </a:p>
        </p:txBody>
      </p:sp>
      <p:sp>
        <p:nvSpPr>
          <p:cNvPr id="7" name="TextBox 6"/>
          <p:cNvSpPr txBox="1"/>
          <p:nvPr/>
        </p:nvSpPr>
        <p:spPr>
          <a:xfrm>
            <a:off x="395535" y="1654780"/>
            <a:ext cx="8424935" cy="954107"/>
          </a:xfrm>
          <a:prstGeom prst="rect">
            <a:avLst/>
          </a:prstGeom>
          <a:noFill/>
        </p:spPr>
        <p:txBody>
          <a:bodyPr wrap="square" rtlCol="0">
            <a:spAutoFit/>
          </a:bodyPr>
          <a:lstStyle/>
          <a:p>
            <a:pPr marL="514350" indent="-514350">
              <a:buFont typeface="+mj-lt"/>
              <a:buAutoNum type="arabicPeriod" startAt="2"/>
            </a:pPr>
            <a:r>
              <a:rPr lang="en-GB" sz="2800" b="1" dirty="0"/>
              <a:t>Identify existing business drivers/organisational </a:t>
            </a:r>
            <a:r>
              <a:rPr lang="en-GB" sz="2800" b="1" dirty="0" smtClean="0"/>
              <a:t>goals</a:t>
            </a:r>
            <a:endParaRPr lang="en-GB" sz="2800" b="1" dirty="0"/>
          </a:p>
        </p:txBody>
      </p:sp>
      <p:sp>
        <p:nvSpPr>
          <p:cNvPr id="8" name="TextBox 7"/>
          <p:cNvSpPr txBox="1"/>
          <p:nvPr/>
        </p:nvSpPr>
        <p:spPr>
          <a:xfrm>
            <a:off x="755576" y="2780928"/>
            <a:ext cx="8064895" cy="1323439"/>
          </a:xfrm>
          <a:prstGeom prst="rect">
            <a:avLst/>
          </a:prstGeom>
          <a:noFill/>
        </p:spPr>
        <p:txBody>
          <a:bodyPr wrap="square" rtlCol="0">
            <a:spAutoFit/>
          </a:bodyPr>
          <a:lstStyle/>
          <a:p>
            <a:pPr marL="285750" indent="-285750">
              <a:buFont typeface="Arial" panose="020B0604020202020204" pitchFamily="34" charset="0"/>
              <a:buChar char="•"/>
            </a:pPr>
            <a:r>
              <a:rPr lang="en-GB" sz="2000" dirty="0"/>
              <a:t>Aligning organisational goals from the onset will save you a great deal of work further down the line. By identifying </a:t>
            </a:r>
            <a:r>
              <a:rPr lang="en-GB" sz="2000" dirty="0" smtClean="0"/>
              <a:t>key </a:t>
            </a:r>
            <a:r>
              <a:rPr lang="en-GB" sz="2000" dirty="0"/>
              <a:t>drivers you can begin to build up support for </a:t>
            </a:r>
            <a:r>
              <a:rPr lang="en-GB" sz="2000" dirty="0" smtClean="0"/>
              <a:t>a recommended </a:t>
            </a:r>
            <a:r>
              <a:rPr lang="en-GB" sz="2000" dirty="0"/>
              <a:t>solution before the big pitch to senior management.</a:t>
            </a:r>
          </a:p>
        </p:txBody>
      </p:sp>
      <p:sp>
        <p:nvSpPr>
          <p:cNvPr id="6" name="TextBox 5"/>
          <p:cNvSpPr txBox="1"/>
          <p:nvPr/>
        </p:nvSpPr>
        <p:spPr>
          <a:xfrm>
            <a:off x="424314" y="4269975"/>
            <a:ext cx="8424935" cy="523220"/>
          </a:xfrm>
          <a:prstGeom prst="rect">
            <a:avLst/>
          </a:prstGeom>
          <a:noFill/>
        </p:spPr>
        <p:txBody>
          <a:bodyPr wrap="square" rtlCol="0">
            <a:spAutoFit/>
          </a:bodyPr>
          <a:lstStyle/>
          <a:p>
            <a:pPr marL="514350" indent="-514350">
              <a:buFont typeface="+mj-lt"/>
              <a:buAutoNum type="arabicPeriod" startAt="3"/>
            </a:pPr>
            <a:r>
              <a:rPr lang="en-GB" sz="2800" b="1" dirty="0"/>
              <a:t>Lay out the options clearly and </a:t>
            </a:r>
            <a:r>
              <a:rPr lang="en-GB" sz="2800" b="1" dirty="0" smtClean="0"/>
              <a:t>concisely</a:t>
            </a:r>
            <a:endParaRPr lang="en-GB" sz="2800" b="1" dirty="0"/>
          </a:p>
        </p:txBody>
      </p:sp>
      <p:sp>
        <p:nvSpPr>
          <p:cNvPr id="9" name="TextBox 8"/>
          <p:cNvSpPr txBox="1"/>
          <p:nvPr/>
        </p:nvSpPr>
        <p:spPr>
          <a:xfrm>
            <a:off x="794163" y="4941168"/>
            <a:ext cx="8064895" cy="1015663"/>
          </a:xfrm>
          <a:prstGeom prst="rect">
            <a:avLst/>
          </a:prstGeom>
          <a:noFill/>
        </p:spPr>
        <p:txBody>
          <a:bodyPr wrap="square" rtlCol="0">
            <a:spAutoFit/>
          </a:bodyPr>
          <a:lstStyle/>
          <a:p>
            <a:pPr marL="285750" indent="-285750">
              <a:buFont typeface="Arial" panose="020B0604020202020204" pitchFamily="34" charset="0"/>
              <a:buChar char="•"/>
            </a:pPr>
            <a:r>
              <a:rPr lang="en-GB" sz="2000" dirty="0"/>
              <a:t>Nail down upfront costs for at least the first three years. Digital preservation cannot be done on the cheap and requires sustained investment and support.</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52120" y="106791"/>
            <a:ext cx="1835018" cy="1584232"/>
          </a:xfrm>
          <a:prstGeom prst="rect">
            <a:avLst/>
          </a:prstGeom>
        </p:spPr>
      </p:pic>
    </p:spTree>
    <p:extLst>
      <p:ext uri="{BB962C8B-B14F-4D97-AF65-F5344CB8AC3E}">
        <p14:creationId xmlns:p14="http://schemas.microsoft.com/office/powerpoint/2010/main" val="3391774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fryerc\Desktop\SPRUCE_DP_illustrations_hires_PNG\hires\where_icon.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26382" y="4696114"/>
            <a:ext cx="1751055" cy="198336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74638"/>
            <a:ext cx="8229600" cy="850106"/>
          </a:xfrm>
        </p:spPr>
        <p:txBody>
          <a:bodyPr>
            <a:noAutofit/>
          </a:bodyPr>
          <a:lstStyle/>
          <a:p>
            <a:r>
              <a:rPr lang="en-GB" sz="5400" dirty="0" smtClean="0">
                <a:solidFill>
                  <a:schemeClr val="tx2"/>
                </a:solidFill>
              </a:rPr>
              <a:t>Recap</a:t>
            </a:r>
            <a:endParaRPr lang="en-GB" sz="5400" dirty="0">
              <a:solidFill>
                <a:schemeClr val="tx2"/>
              </a:solidFill>
            </a:endParaRPr>
          </a:p>
        </p:txBody>
      </p:sp>
      <p:sp>
        <p:nvSpPr>
          <p:cNvPr id="3" name="Content Placeholder 2"/>
          <p:cNvSpPr>
            <a:spLocks noGrp="1"/>
          </p:cNvSpPr>
          <p:nvPr>
            <p:ph idx="1"/>
          </p:nvPr>
        </p:nvSpPr>
        <p:spPr>
          <a:xfrm>
            <a:off x="467544" y="1246657"/>
            <a:ext cx="8229600" cy="3484984"/>
          </a:xfrm>
        </p:spPr>
        <p:txBody>
          <a:bodyPr>
            <a:normAutofit fontScale="92500" lnSpcReduction="20000"/>
          </a:bodyPr>
          <a:lstStyle/>
          <a:p>
            <a:r>
              <a:rPr lang="en-GB" dirty="0" smtClean="0"/>
              <a:t>Requires </a:t>
            </a:r>
            <a:r>
              <a:rPr lang="en-GB" dirty="0" smtClean="0"/>
              <a:t>a </a:t>
            </a:r>
            <a:r>
              <a:rPr lang="en-GB" b="1" dirty="0" smtClean="0"/>
              <a:t>long term commitment </a:t>
            </a:r>
            <a:r>
              <a:rPr lang="en-GB" dirty="0" smtClean="0"/>
              <a:t>to invest </a:t>
            </a:r>
            <a:r>
              <a:rPr lang="en-GB" b="1" dirty="0" smtClean="0"/>
              <a:t>resources</a:t>
            </a:r>
            <a:r>
              <a:rPr lang="en-GB" dirty="0" smtClean="0"/>
              <a:t> and staff </a:t>
            </a:r>
            <a:r>
              <a:rPr lang="en-GB" b="1" dirty="0" smtClean="0"/>
              <a:t>expertise</a:t>
            </a:r>
            <a:endParaRPr lang="en-GB" b="1" dirty="0" smtClean="0"/>
          </a:p>
          <a:p>
            <a:r>
              <a:rPr lang="en-GB" dirty="0" smtClean="0"/>
              <a:t>Recommended option </a:t>
            </a:r>
            <a:r>
              <a:rPr lang="en-GB" dirty="0" err="1" smtClean="0"/>
              <a:t>Preservica</a:t>
            </a:r>
            <a:r>
              <a:rPr lang="en-GB" dirty="0" smtClean="0"/>
              <a:t> result of extensive analysis of current </a:t>
            </a:r>
            <a:r>
              <a:rPr lang="en-GB" dirty="0" smtClean="0"/>
              <a:t>market</a:t>
            </a:r>
            <a:endParaRPr lang="en-GB" dirty="0" smtClean="0"/>
          </a:p>
          <a:p>
            <a:r>
              <a:rPr lang="en-GB" dirty="0" smtClean="0"/>
              <a:t>Risks and future costs will only </a:t>
            </a:r>
            <a:r>
              <a:rPr lang="en-GB" b="1" dirty="0" smtClean="0"/>
              <a:t>increase</a:t>
            </a:r>
            <a:r>
              <a:rPr lang="en-GB" dirty="0" smtClean="0"/>
              <a:t> the longer digital preservation is </a:t>
            </a:r>
            <a:r>
              <a:rPr lang="en-GB" dirty="0" smtClean="0"/>
              <a:t>ignored</a:t>
            </a:r>
          </a:p>
          <a:p>
            <a:r>
              <a:rPr lang="en-GB" b="1" dirty="0" smtClean="0"/>
              <a:t>Have a go!</a:t>
            </a:r>
            <a:r>
              <a:rPr lang="en-GB" dirty="0" smtClean="0"/>
              <a:t> Try the resources under the Northumberland Estates Case Study</a:t>
            </a:r>
            <a:endParaRPr lang="en-GB" dirty="0"/>
          </a:p>
        </p:txBody>
      </p:sp>
      <p:pic>
        <p:nvPicPr>
          <p:cNvPr id="8195" name="Picture 3" descr="C:\Users\fryerc\Desktop\SPRUCE_DP_illustrations_hires_PNG\hires\Resource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5941" y="4586863"/>
            <a:ext cx="2133600" cy="213360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C:\Users\fryerc\Desktop\SPRUCE_DP_illustrations_hires_PNG\hires\CaseStudie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8144" y="4579045"/>
            <a:ext cx="2216727" cy="1939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94061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426</TotalTime>
  <Words>679</Words>
  <Application>Microsoft Office PowerPoint</Application>
  <PresentationFormat>On-screen Show (4:3)</PresentationFormat>
  <Paragraphs>50</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Digital Preservation as a Service</vt:lpstr>
      <vt:lpstr>Business Case: Context</vt:lpstr>
      <vt:lpstr>What is a Digital Repository?</vt:lpstr>
      <vt:lpstr>Options</vt:lpstr>
      <vt:lpstr>Benefits…</vt:lpstr>
      <vt:lpstr>There’s more…</vt:lpstr>
      <vt:lpstr>Benefits (if recommended option is adopted)</vt:lpstr>
      <vt:lpstr>Lessons Learnt</vt:lpstr>
      <vt:lpstr>Lessons Learnt</vt:lpstr>
      <vt:lpstr>Recap</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Fryer</dc:creator>
  <cp:lastModifiedBy>Chris Fryer</cp:lastModifiedBy>
  <cp:revision>39</cp:revision>
  <dcterms:created xsi:type="dcterms:W3CDTF">2013-10-31T09:30:37Z</dcterms:created>
  <dcterms:modified xsi:type="dcterms:W3CDTF">2013-11-22T14:53:53Z</dcterms:modified>
</cp:coreProperties>
</file>