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57" r:id="rId4"/>
    <p:sldId id="259" r:id="rId5"/>
    <p:sldId id="260" r:id="rId6"/>
    <p:sldId id="258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25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5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7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86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16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12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5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08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1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3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38475-B965-C643-8C2C-02EAF734651C}" type="datetimeFigureOut">
              <a:rPr lang="en-US" smtClean="0"/>
              <a:t>21/11/2013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F400D-14D3-CB4D-BE38-A3A8CF93E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21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Fund it, Solve it, Keep it </a:t>
            </a:r>
            <a:br>
              <a:rPr lang="en-US" dirty="0" smtClean="0"/>
            </a:br>
            <a:r>
              <a:rPr lang="en-US" dirty="0" smtClean="0"/>
              <a:t>(with SPRUCE)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Toni Sant</a:t>
            </a:r>
          </a:p>
          <a:p>
            <a:r>
              <a:rPr lang="en-US" sz="2000" dirty="0" smtClean="0"/>
              <a:t>Media &amp; Memory Research Initiative</a:t>
            </a:r>
          </a:p>
          <a:p>
            <a:r>
              <a:rPr lang="en-US" sz="2000" dirty="0" smtClean="0"/>
              <a:t>University of Hull @ Scarborough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27468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504D"/>
                </a:solidFill>
              </a:rPr>
              <a:t>Malta Music Memory Project</a:t>
            </a:r>
            <a:endParaRPr lang="en-US" b="1" dirty="0">
              <a:solidFill>
                <a:srgbClr val="C0504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</a:t>
            </a:r>
            <a:r>
              <a:rPr lang="en-US" dirty="0" smtClean="0"/>
              <a:t> collaborative database of Maltese music </a:t>
            </a:r>
            <a:br>
              <a:rPr lang="en-US" dirty="0" smtClean="0"/>
            </a:br>
            <a:r>
              <a:rPr lang="en-US" dirty="0" smtClean="0"/>
              <a:t>and associated arts</a:t>
            </a:r>
          </a:p>
          <a:p>
            <a:pPr lvl="1"/>
            <a:r>
              <a:rPr lang="en-US" dirty="0" smtClean="0"/>
              <a:t>www.m3p.com.mt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stablished in 2010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>
                <a:solidFill>
                  <a:srgbClr val="C0504D"/>
                </a:solidFill>
              </a:rPr>
              <a:t>SPRUCE 2012</a:t>
            </a:r>
            <a:r>
              <a:rPr lang="en-US" dirty="0" smtClean="0">
                <a:solidFill>
                  <a:srgbClr val="C0504D"/>
                </a:solidFill>
              </a:rPr>
              <a:t/>
            </a:r>
            <a:br>
              <a:rPr lang="en-US" dirty="0" smtClean="0">
                <a:solidFill>
                  <a:srgbClr val="C0504D"/>
                </a:solidFill>
              </a:rPr>
            </a:br>
            <a:r>
              <a:rPr lang="en-US" dirty="0" smtClean="0"/>
              <a:t>Depositing Data from Facebook to </a:t>
            </a:r>
            <a:r>
              <a:rPr lang="en-US" dirty="0" err="1" smtClean="0"/>
              <a:t>MediaWiki</a:t>
            </a:r>
            <a:endParaRPr lang="en-US" dirty="0" smtClean="0"/>
          </a:p>
          <a:p>
            <a:r>
              <a:rPr lang="en-US" b="1" dirty="0" smtClean="0">
                <a:solidFill>
                  <a:srgbClr val="C0504D"/>
                </a:solidFill>
              </a:rPr>
              <a:t>SPRUCE 2013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Establishing a Workflow Model </a:t>
            </a:r>
            <a:br>
              <a:rPr lang="en-US" dirty="0" smtClean="0"/>
            </a:br>
            <a:r>
              <a:rPr lang="en-US" dirty="0" smtClean="0"/>
              <a:t>for Audio CD Preservation</a:t>
            </a:r>
          </a:p>
          <a:p>
            <a:endParaRPr lang="en-US" dirty="0"/>
          </a:p>
        </p:txBody>
      </p:sp>
      <p:pic>
        <p:nvPicPr>
          <p:cNvPr id="4" name="Picture 3" descr="m3p-log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653" y="4762981"/>
            <a:ext cx="1779707" cy="174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017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504D"/>
                </a:solidFill>
              </a:rPr>
              <a:t>Depositing Data </a:t>
            </a:r>
            <a:br>
              <a:rPr lang="en-US" b="1" dirty="0" smtClean="0">
                <a:solidFill>
                  <a:srgbClr val="C0504D"/>
                </a:solidFill>
              </a:rPr>
            </a:br>
            <a:r>
              <a:rPr lang="en-US" b="1" dirty="0" smtClean="0">
                <a:solidFill>
                  <a:srgbClr val="C0504D"/>
                </a:solidFill>
              </a:rPr>
              <a:t>from Facebook to </a:t>
            </a:r>
            <a:r>
              <a:rPr lang="en-US" b="1" dirty="0" err="1" smtClean="0">
                <a:solidFill>
                  <a:srgbClr val="C0504D"/>
                </a:solidFill>
              </a:rPr>
              <a:t>MediaWiki</a:t>
            </a:r>
            <a:endParaRPr lang="en-US" b="1" dirty="0">
              <a:solidFill>
                <a:srgbClr val="C0504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u="sng" dirty="0" smtClean="0"/>
              <a:t>Brief </a:t>
            </a:r>
            <a:r>
              <a:rPr lang="en-US" i="1" u="sng" dirty="0"/>
              <a:t>overview of what </a:t>
            </a:r>
            <a:r>
              <a:rPr lang="en-US" i="1" u="sng" dirty="0" smtClean="0"/>
              <a:t>we did:</a:t>
            </a:r>
          </a:p>
          <a:p>
            <a:pPr lvl="1"/>
            <a:r>
              <a:rPr lang="en-US" dirty="0" smtClean="0"/>
              <a:t>Reaching out to potential contributors</a:t>
            </a:r>
          </a:p>
          <a:p>
            <a:pPr lvl="1"/>
            <a:r>
              <a:rPr lang="en-US" dirty="0" smtClean="0"/>
              <a:t>Ensuring the appropriate interface for the project </a:t>
            </a:r>
          </a:p>
          <a:p>
            <a:pPr lvl="1"/>
            <a:r>
              <a:rPr lang="en-US" dirty="0" smtClean="0"/>
              <a:t>Develop ways to follow up with interested contributors</a:t>
            </a:r>
          </a:p>
          <a:p>
            <a:pPr lvl="1"/>
            <a:r>
              <a:rPr lang="en-US" dirty="0" smtClean="0"/>
              <a:t>Login through Facebook and pull </a:t>
            </a:r>
            <a:r>
              <a:rPr lang="en-US" dirty="0" smtClean="0"/>
              <a:t>basic </a:t>
            </a:r>
            <a:r>
              <a:rPr lang="en-US" dirty="0" smtClean="0"/>
              <a:t>data from your FB user profile </a:t>
            </a:r>
            <a:r>
              <a:rPr lang="en-US" dirty="0" smtClean="0"/>
              <a:t>to </a:t>
            </a:r>
            <a:r>
              <a:rPr lang="en-US" dirty="0" smtClean="0"/>
              <a:t>your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new </a:t>
            </a:r>
            <a:r>
              <a:rPr lang="en-US" dirty="0" smtClean="0"/>
              <a:t>M3P user profile</a:t>
            </a:r>
          </a:p>
          <a:p>
            <a:pPr lvl="1"/>
            <a:r>
              <a:rPr lang="en-US" dirty="0" smtClean="0"/>
              <a:t>Groundwork for further data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sharing</a:t>
            </a:r>
            <a:r>
              <a:rPr lang="en-US" dirty="0"/>
              <a:t> </a:t>
            </a:r>
            <a:r>
              <a:rPr lang="en-US" dirty="0" smtClean="0"/>
              <a:t>from </a:t>
            </a:r>
            <a:r>
              <a:rPr lang="en-US" dirty="0" smtClean="0"/>
              <a:t>FB to MW/M3P</a:t>
            </a:r>
          </a:p>
          <a:p>
            <a:pPr lvl="1"/>
            <a:endParaRPr lang="en-US" dirty="0"/>
          </a:p>
        </p:txBody>
      </p:sp>
      <p:pic>
        <p:nvPicPr>
          <p:cNvPr id="4" name="Picture 3" descr="FBConnect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289" y="4162521"/>
            <a:ext cx="2792122" cy="279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0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504D"/>
                </a:solidFill>
              </a:rPr>
              <a:t>Depositing Data </a:t>
            </a:r>
            <a:br>
              <a:rPr lang="en-US" b="1" dirty="0" smtClean="0">
                <a:solidFill>
                  <a:srgbClr val="C0504D"/>
                </a:solidFill>
              </a:rPr>
            </a:br>
            <a:r>
              <a:rPr lang="en-US" b="1" dirty="0" smtClean="0">
                <a:solidFill>
                  <a:srgbClr val="C0504D"/>
                </a:solidFill>
              </a:rPr>
              <a:t>from Facebook to </a:t>
            </a:r>
            <a:r>
              <a:rPr lang="en-US" b="1" dirty="0" err="1" smtClean="0">
                <a:solidFill>
                  <a:srgbClr val="C0504D"/>
                </a:solidFill>
              </a:rPr>
              <a:t>MediaWiki</a:t>
            </a:r>
            <a:endParaRPr lang="en-US" b="1" dirty="0">
              <a:solidFill>
                <a:srgbClr val="C0504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u="sng" dirty="0" smtClean="0"/>
              <a:t>How we benefitted: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Direct input from Paddy McCann (DCC)</a:t>
            </a:r>
            <a:br>
              <a:rPr lang="en-US" dirty="0" smtClean="0"/>
            </a:b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PhD project material for Darren Stephens</a:t>
            </a:r>
            <a:br>
              <a:rPr lang="en-US" dirty="0" smtClean="0"/>
            </a:b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Engaged with the UK digital </a:t>
            </a:r>
            <a:r>
              <a:rPr lang="en-US" dirty="0"/>
              <a:t>p</a:t>
            </a:r>
            <a:r>
              <a:rPr lang="en-US" dirty="0" smtClean="0"/>
              <a:t>reservation community</a:t>
            </a:r>
            <a:br>
              <a:rPr lang="en-US" dirty="0" smtClean="0"/>
            </a:b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Acquired an open source </a:t>
            </a:r>
            <a:r>
              <a:rPr lang="en-US" dirty="0" err="1" smtClean="0"/>
              <a:t>MediaWiki</a:t>
            </a:r>
            <a:r>
              <a:rPr lang="en-US" dirty="0" smtClean="0"/>
              <a:t> extension</a:t>
            </a:r>
            <a:br>
              <a:rPr lang="en-US" dirty="0" smtClean="0"/>
            </a:br>
            <a:r>
              <a:rPr lang="en-US" dirty="0" smtClean="0"/>
              <a:t> / engaged with Wikimedia community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00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504D"/>
                </a:solidFill>
              </a:rPr>
              <a:t>Depositing Data </a:t>
            </a:r>
            <a:br>
              <a:rPr lang="en-US" b="1" dirty="0" smtClean="0">
                <a:solidFill>
                  <a:srgbClr val="C0504D"/>
                </a:solidFill>
              </a:rPr>
            </a:br>
            <a:r>
              <a:rPr lang="en-US" b="1" dirty="0" smtClean="0">
                <a:solidFill>
                  <a:srgbClr val="C0504D"/>
                </a:solidFill>
              </a:rPr>
              <a:t>from Facebook to </a:t>
            </a:r>
            <a:r>
              <a:rPr lang="en-US" b="1" dirty="0" err="1" smtClean="0">
                <a:solidFill>
                  <a:srgbClr val="C0504D"/>
                </a:solidFill>
              </a:rPr>
              <a:t>MediaWiki</a:t>
            </a:r>
            <a:endParaRPr lang="en-US" b="1" dirty="0">
              <a:solidFill>
                <a:srgbClr val="C0504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u="sng" dirty="0" smtClean="0"/>
              <a:t>Top </a:t>
            </a:r>
            <a:r>
              <a:rPr lang="en-US" i="1" u="sng" dirty="0"/>
              <a:t>3 lessons </a:t>
            </a:r>
            <a:r>
              <a:rPr lang="en-US" i="1" u="sng" dirty="0" smtClean="0"/>
              <a:t>learned: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lvl="1"/>
            <a:r>
              <a:rPr lang="en-US" dirty="0" smtClean="0"/>
              <a:t>Projects work best/easiest when they are </a:t>
            </a:r>
            <a:br>
              <a:rPr lang="en-US" dirty="0" smtClean="0"/>
            </a:br>
            <a:r>
              <a:rPr lang="en-US" dirty="0" smtClean="0"/>
              <a:t>free-standing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Small steps make large projects stronger</a:t>
            </a:r>
            <a:br>
              <a:rPr lang="en-US" dirty="0" smtClean="0"/>
            </a:br>
            <a:endParaRPr lang="en-US" dirty="0" smtClean="0"/>
          </a:p>
          <a:p>
            <a:pPr lvl="1"/>
            <a:r>
              <a:rPr lang="en-US" dirty="0" smtClean="0"/>
              <a:t>Contributors are not just depositors</a:t>
            </a:r>
            <a:br>
              <a:rPr lang="en-US" dirty="0" smtClean="0"/>
            </a:br>
            <a:r>
              <a:rPr lang="en-US" dirty="0" smtClean="0"/>
              <a:t>(i.e. further work is necessary to create meaningful engagement and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00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504D"/>
                </a:solidFill>
              </a:rPr>
              <a:t>Establishing a Workflow Model </a:t>
            </a:r>
            <a:br>
              <a:rPr lang="en-US" b="1" dirty="0" smtClean="0">
                <a:solidFill>
                  <a:srgbClr val="C0504D"/>
                </a:solidFill>
              </a:rPr>
            </a:br>
            <a:r>
              <a:rPr lang="en-US" b="1" dirty="0" smtClean="0">
                <a:solidFill>
                  <a:srgbClr val="C0504D"/>
                </a:solidFill>
              </a:rPr>
              <a:t>for Audio CD Preservation</a:t>
            </a:r>
            <a:endParaRPr lang="en-US" b="1" dirty="0">
              <a:solidFill>
                <a:srgbClr val="C0504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878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i="1" u="sng" dirty="0"/>
              <a:t>Brief overview of what we did:</a:t>
            </a:r>
          </a:p>
          <a:p>
            <a:pPr lvl="1"/>
            <a:r>
              <a:rPr lang="en-US" dirty="0" smtClean="0"/>
              <a:t>Create an open source tool for audio CD data </a:t>
            </a:r>
            <a:r>
              <a:rPr lang="en-US" dirty="0" smtClean="0"/>
              <a:t>preservation, based on </a:t>
            </a:r>
            <a:r>
              <a:rPr lang="en-US" dirty="0" err="1" smtClean="0"/>
              <a:t>cdrdao</a:t>
            </a:r>
            <a:endParaRPr lang="en-US" dirty="0" smtClean="0"/>
          </a:p>
          <a:p>
            <a:pPr lvl="1"/>
            <a:r>
              <a:rPr lang="en-US" dirty="0" smtClean="0"/>
              <a:t>Develop a workflow model for preserving data from audio CDs</a:t>
            </a:r>
          </a:p>
          <a:p>
            <a:pPr lvl="1"/>
            <a:r>
              <a:rPr lang="en-US" dirty="0" smtClean="0"/>
              <a:t>Ensure that the archival materials </a:t>
            </a:r>
            <a:r>
              <a:rPr lang="en-US" dirty="0" smtClean="0"/>
              <a:t>and </a:t>
            </a:r>
            <a:r>
              <a:rPr lang="en-US" dirty="0" smtClean="0"/>
              <a:t>the workflow model are built </a:t>
            </a:r>
            <a:r>
              <a:rPr lang="en-US" dirty="0" smtClean="0"/>
              <a:t>to </a:t>
            </a:r>
            <a:r>
              <a:rPr lang="en-US" dirty="0" smtClean="0"/>
              <a:t>standards</a:t>
            </a:r>
          </a:p>
          <a:p>
            <a:pPr lvl="1"/>
            <a:r>
              <a:rPr lang="en-US" dirty="0" smtClean="0"/>
              <a:t>Test the tool and workflow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model on a </a:t>
            </a:r>
            <a:r>
              <a:rPr lang="en-US" dirty="0" smtClean="0"/>
              <a:t>relatively small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dataset: </a:t>
            </a:r>
            <a:br>
              <a:rPr lang="en-US" dirty="0" smtClean="0"/>
            </a:br>
            <a:r>
              <a:rPr lang="en-US" dirty="0" smtClean="0"/>
              <a:t>500 CDs Maltese music</a:t>
            </a:r>
            <a:endParaRPr lang="en-US" dirty="0"/>
          </a:p>
        </p:txBody>
      </p:sp>
      <p:pic>
        <p:nvPicPr>
          <p:cNvPr id="4" name="Picture 3" descr="2013-08-16 15.33.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67" y="4127913"/>
            <a:ext cx="3492848" cy="261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41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504D"/>
                </a:solidFill>
              </a:rPr>
              <a:t>Establishing a Workflow Model </a:t>
            </a:r>
            <a:br>
              <a:rPr lang="en-US" b="1" dirty="0" smtClean="0">
                <a:solidFill>
                  <a:srgbClr val="C0504D"/>
                </a:solidFill>
              </a:rPr>
            </a:br>
            <a:r>
              <a:rPr lang="en-US" b="1" dirty="0" smtClean="0">
                <a:solidFill>
                  <a:srgbClr val="C0504D"/>
                </a:solidFill>
              </a:rPr>
              <a:t>for Audio CD Preservation</a:t>
            </a:r>
            <a:endParaRPr lang="en-US" b="1" dirty="0">
              <a:solidFill>
                <a:srgbClr val="C0504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i="1" u="sng" dirty="0"/>
              <a:t>How we benefitted</a:t>
            </a:r>
            <a:r>
              <a:rPr lang="en-US" i="1" u="sng" dirty="0" smtClean="0"/>
              <a:t>:</a:t>
            </a:r>
            <a:endParaRPr lang="en-US" dirty="0" smtClean="0"/>
          </a:p>
          <a:p>
            <a:endParaRPr lang="en-US" i="1" u="sng" dirty="0"/>
          </a:p>
          <a:p>
            <a:pPr lvl="1"/>
            <a:r>
              <a:rPr lang="en-US" dirty="0" smtClean="0"/>
              <a:t>Direct input from Carl Wilson (OPF)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Further PhD </a:t>
            </a:r>
            <a:r>
              <a:rPr lang="en-US" dirty="0"/>
              <a:t>project material for Darren Stephens</a:t>
            </a:r>
            <a:br>
              <a:rPr lang="en-US" dirty="0"/>
            </a:br>
            <a:endParaRPr lang="en-US" dirty="0" smtClean="0"/>
          </a:p>
          <a:p>
            <a:pPr lvl="1"/>
            <a:r>
              <a:rPr lang="en-US" dirty="0" smtClean="0"/>
              <a:t>M3P has a clear project with which to engage its community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An open preservation tool we can use on </a:t>
            </a:r>
            <a:r>
              <a:rPr lang="en-US" dirty="0" err="1" smtClean="0"/>
              <a:t>GitHub</a:t>
            </a:r>
            <a:r>
              <a:rPr lang="en-US" dirty="0" smtClean="0"/>
              <a:t> through OPF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Material for a book chapter in </a:t>
            </a:r>
            <a:r>
              <a:rPr lang="en-US" i="1" dirty="0" smtClean="0"/>
              <a:t>Do It Together, Do it Yourself: Preserving Popular Music Heritage </a:t>
            </a:r>
            <a:r>
              <a:rPr lang="en-US" dirty="0" smtClean="0"/>
              <a:t>(edited by Sarah Baker)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023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504D"/>
                </a:solidFill>
              </a:rPr>
              <a:t>Establishing a Workflow Model </a:t>
            </a:r>
            <a:br>
              <a:rPr lang="en-US" b="1" dirty="0" smtClean="0">
                <a:solidFill>
                  <a:srgbClr val="C0504D"/>
                </a:solidFill>
              </a:rPr>
            </a:br>
            <a:r>
              <a:rPr lang="en-US" b="1" dirty="0" smtClean="0">
                <a:solidFill>
                  <a:srgbClr val="C0504D"/>
                </a:solidFill>
              </a:rPr>
              <a:t>for Audio CD Preservation</a:t>
            </a:r>
            <a:endParaRPr lang="en-US" b="1" dirty="0">
              <a:solidFill>
                <a:srgbClr val="C0504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u="sng" dirty="0"/>
              <a:t>Top 3 lessons </a:t>
            </a:r>
            <a:r>
              <a:rPr lang="en-US" i="1" u="sng" dirty="0" smtClean="0"/>
              <a:t>learned</a:t>
            </a:r>
            <a:r>
              <a:rPr lang="en-US" i="1" dirty="0" smtClean="0"/>
              <a:t>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Some things are harder (or more complicated) than first meets the eye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pPr lvl="1"/>
            <a:r>
              <a:rPr lang="en-US" dirty="0" smtClean="0"/>
              <a:t>This project is really on the cutting-edge of preservation attempts in this area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work is even more urgent than originally thought due to the scarcity of good quality CD players, especially as we move on into the future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97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Thank you, SPRUCE! You’ve been good to us…</a:t>
            </a:r>
            <a:endParaRPr lang="en-US" sz="3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2"/>
                </a:solidFill>
              </a:rPr>
              <a:t>Email:     </a:t>
            </a:r>
            <a:r>
              <a:rPr lang="en-US" dirty="0" err="1" smtClean="0"/>
              <a:t>T.Sant@hull.ac.uk</a:t>
            </a:r>
            <a:endParaRPr lang="en-US" dirty="0" smtClean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C0504D"/>
                </a:solidFill>
              </a:rPr>
              <a:t>Twitter:  </a:t>
            </a:r>
            <a:r>
              <a:rPr lang="en-US" dirty="0" smtClean="0"/>
              <a:t>@</a:t>
            </a:r>
            <a:r>
              <a:rPr lang="en-US" dirty="0" err="1" smtClean="0"/>
              <a:t>tonisant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C0504D"/>
                </a:solidFill>
              </a:rPr>
              <a:t>Website: </a:t>
            </a:r>
            <a:r>
              <a:rPr lang="en-US" dirty="0" err="1" smtClean="0"/>
              <a:t>www.hull.ac.uk</a:t>
            </a:r>
            <a:r>
              <a:rPr lang="en-US" dirty="0" smtClean="0"/>
              <a:t>/</a:t>
            </a:r>
            <a:r>
              <a:rPr lang="en-US" dirty="0" err="1" smtClean="0"/>
              <a:t>mamri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27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218</Words>
  <Application>Microsoft Macintosh PowerPoint</Application>
  <PresentationFormat>On-screen Show (4:3)</PresentationFormat>
  <Paragraphs>61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Fund it, Solve it, Keep it  (with SPRUCE)</vt:lpstr>
      <vt:lpstr>Malta Music Memory Project</vt:lpstr>
      <vt:lpstr>Depositing Data  from Facebook to MediaWiki</vt:lpstr>
      <vt:lpstr>Depositing Data  from Facebook to MediaWiki</vt:lpstr>
      <vt:lpstr>Depositing Data  from Facebook to MediaWiki</vt:lpstr>
      <vt:lpstr>Establishing a Workflow Model  for Audio CD Preservation</vt:lpstr>
      <vt:lpstr>Establishing a Workflow Model  for Audio CD Preservation</vt:lpstr>
      <vt:lpstr>Establishing a Workflow Model  for Audio CD Preservation</vt:lpstr>
      <vt:lpstr>Thank you, SPRUCE! You’ve been good to us…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 it, Solve it, Keep it  (with SPRUCE)</dc:title>
  <dc:creator>Toni Sant</dc:creator>
  <cp:lastModifiedBy>Toni Sant</cp:lastModifiedBy>
  <cp:revision>10</cp:revision>
  <dcterms:created xsi:type="dcterms:W3CDTF">2013-11-18T14:50:54Z</dcterms:created>
  <dcterms:modified xsi:type="dcterms:W3CDTF">2013-11-21T13:19:46Z</dcterms:modified>
</cp:coreProperties>
</file>