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2" r:id="rId2"/>
    <p:sldId id="276" r:id="rId3"/>
    <p:sldId id="258" r:id="rId4"/>
    <p:sldId id="275" r:id="rId5"/>
    <p:sldId id="282" r:id="rId6"/>
    <p:sldId id="285" r:id="rId7"/>
    <p:sldId id="277" r:id="rId8"/>
    <p:sldId id="281" r:id="rId9"/>
    <p:sldId id="279" r:id="rId10"/>
    <p:sldId id="278" r:id="rId11"/>
    <p:sldId id="271" r:id="rId12"/>
    <p:sldId id="284" r:id="rId13"/>
    <p:sldId id="274" r:id="rId14"/>
    <p:sldId id="266" r:id="rId15"/>
    <p:sldId id="283" r:id="rId16"/>
    <p:sldId id="259" r:id="rId17"/>
    <p:sldId id="263" r:id="rId18"/>
    <p:sldId id="269" r:id="rId19"/>
    <p:sldId id="267" r:id="rId20"/>
    <p:sldId id="261" r:id="rId21"/>
    <p:sldId id="28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6F133-87AB-470B-88A2-92597E6EFBF9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9174B-B506-4D08-BE70-B761691137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76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Skills as a proxy for costs and institutional readiness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9174B-B506-4D08-BE70-B761691137D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88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781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06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32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93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473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58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27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38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36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926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6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21319-6072-4DB3-AA60-6F951AF0BF6C}" type="datetimeFigureOut">
              <a:rPr lang="en-GB" smtClean="0"/>
              <a:t>24/11/2013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F5FAB-6BF5-406D-A788-1C4AEACB93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18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iki.opf-labs.org/display/SPR/The+SPRUCE+Business+Case+for+Digital+Preservation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wiki.opf-labs.org/display/SPR/The+SPRUCE+Business+Case+for+Digital+Preserv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://wiki.dpconline.org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://wiki.dpconline.org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762000" y="1125538"/>
            <a:ext cx="7620000" cy="46797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GB" altLang="en-US" sz="2400" dirty="0" smtClean="0">
              <a:latin typeface="Calibri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5400" dirty="0" smtClean="0">
                <a:latin typeface="Calibri" pitchFamily="34" charset="0"/>
              </a:rPr>
              <a:t>The SPRUCE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5400" dirty="0" smtClean="0">
                <a:latin typeface="Calibri" pitchFamily="34" charset="0"/>
              </a:rPr>
              <a:t>Business Case for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5400" dirty="0" smtClean="0">
                <a:latin typeface="Calibri" pitchFamily="34" charset="0"/>
              </a:rPr>
              <a:t>Digital </a:t>
            </a:r>
            <a:r>
              <a:rPr lang="en-GB" altLang="en-US" sz="5400" dirty="0">
                <a:latin typeface="Calibri" pitchFamily="34" charset="0"/>
              </a:rPr>
              <a:t>P</a:t>
            </a:r>
            <a:r>
              <a:rPr lang="en-GB" altLang="en-US" sz="5400" dirty="0" smtClean="0">
                <a:latin typeface="Calibri" pitchFamily="34" charset="0"/>
              </a:rPr>
              <a:t>reservation</a:t>
            </a:r>
            <a:endParaRPr lang="en-GB" altLang="en-US" sz="5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439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Making the case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Initial s</a:t>
            </a:r>
            <a:r>
              <a:rPr lang="en-GB" altLang="en-US" dirty="0" smtClean="0">
                <a:latin typeface="Calibri" pitchFamily="34" charset="0"/>
              </a:rPr>
              <a:t>ynthesis </a:t>
            </a:r>
            <a:r>
              <a:rPr lang="en-GB" altLang="en-US" dirty="0" smtClean="0">
                <a:latin typeface="Calibri" pitchFamily="34" charset="0"/>
              </a:rPr>
              <a:t>of business case templates</a:t>
            </a:r>
          </a:p>
          <a:p>
            <a:pPr marL="0" indent="0" eaLnBrk="1" hangingPunct="1">
              <a:buNone/>
            </a:pPr>
            <a:endParaRPr lang="en-GB" altLang="en-US" dirty="0">
              <a:latin typeface="Calibri" pitchFamily="34" charset="0"/>
            </a:endParaRPr>
          </a:p>
          <a:p>
            <a:pPr>
              <a:buNone/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Benefits</a:t>
            </a:r>
          </a:p>
          <a:p>
            <a:pPr>
              <a:buNone/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Costs</a:t>
            </a:r>
          </a:p>
          <a:p>
            <a:pPr>
              <a:buNone/>
            </a:pP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Impact/ alignment with strategy/ ROI/ applied benefits/ measures of success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Risks </a:t>
            </a:r>
            <a:endParaRPr lang="en-GB" sz="2800" dirty="0" smtClean="0">
              <a:solidFill>
                <a:srgbClr val="FF0000"/>
              </a:solidFill>
            </a:endParaRPr>
          </a:p>
          <a:p>
            <a:pPr marL="0" indent="0" eaLnBrk="1" hangingPunct="1">
              <a:buNone/>
            </a:pP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374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Making the case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751734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GB" altLang="en-US" sz="2400" dirty="0" smtClean="0">
                <a:latin typeface="Calibri" pitchFamily="34" charset="0"/>
              </a:rPr>
              <a:t>Institutional perspective/alignment</a:t>
            </a:r>
          </a:p>
          <a:p>
            <a:pPr lvl="1">
              <a:buFontTx/>
              <a:buNone/>
            </a:pPr>
            <a:r>
              <a:rPr lang="en-GB" altLang="en-US" sz="2000" dirty="0" smtClean="0">
                <a:latin typeface="Calibri" pitchFamily="34" charset="0"/>
              </a:rPr>
              <a:t>- What does preservation mean for your institution/context?</a:t>
            </a:r>
            <a:endParaRPr lang="en-GB" altLang="en-US" sz="20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2400" dirty="0" smtClean="0">
                <a:latin typeface="Calibri" pitchFamily="34" charset="0"/>
              </a:rPr>
              <a:t>Sustainability</a:t>
            </a:r>
          </a:p>
          <a:p>
            <a:pPr lvl="1">
              <a:buFontTx/>
              <a:buNone/>
            </a:pPr>
            <a:r>
              <a:rPr lang="en-GB" altLang="en-US" sz="2000" dirty="0" smtClean="0">
                <a:latin typeface="Calibri" pitchFamily="34" charset="0"/>
              </a:rPr>
              <a:t>- What are the short- and long-term implications?</a:t>
            </a:r>
            <a:endParaRPr lang="en-GB" altLang="en-US" sz="20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2400" dirty="0" smtClean="0">
                <a:latin typeface="Calibri" pitchFamily="34" charset="0"/>
              </a:rPr>
              <a:t>Value / audiences</a:t>
            </a:r>
          </a:p>
          <a:p>
            <a:pPr lvl="1">
              <a:buFontTx/>
              <a:buNone/>
            </a:pPr>
            <a:r>
              <a:rPr lang="en-GB" altLang="en-US" sz="2000" dirty="0" smtClean="0">
                <a:latin typeface="Calibri" pitchFamily="34" charset="0"/>
              </a:rPr>
              <a:t>- Who is affected? What outcomes matter to what audiences?</a:t>
            </a:r>
            <a:endParaRPr lang="en-GB" altLang="en-US" sz="20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2400" dirty="0" smtClean="0">
                <a:latin typeface="Calibri" pitchFamily="34" charset="0"/>
              </a:rPr>
              <a:t>Costs / skills / approaches</a:t>
            </a:r>
          </a:p>
          <a:p>
            <a:pPr lvl="1">
              <a:buFontTx/>
              <a:buNone/>
            </a:pPr>
            <a:r>
              <a:rPr lang="en-GB" altLang="en-US" sz="2000" dirty="0" smtClean="0">
                <a:latin typeface="Calibri" pitchFamily="34" charset="0"/>
              </a:rPr>
              <a:t>- What are you proposing? Have you considered various options?</a:t>
            </a:r>
            <a:endParaRPr lang="en-GB" altLang="en-US" sz="20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2400" dirty="0" smtClean="0">
                <a:latin typeface="Calibri" pitchFamily="34" charset="0"/>
              </a:rPr>
              <a:t>Risks (from failing to preserve / to the solution)</a:t>
            </a:r>
          </a:p>
          <a:p>
            <a:pPr lvl="1">
              <a:buFontTx/>
              <a:buNone/>
            </a:pPr>
            <a:r>
              <a:rPr lang="en-GB" altLang="en-US" sz="2000" dirty="0" smtClean="0">
                <a:latin typeface="Calibri" pitchFamily="34" charset="0"/>
              </a:rPr>
              <a:t>- Risks related to value. Also risks to what you are proposing.</a:t>
            </a:r>
            <a:endParaRPr lang="en-GB" altLang="en-US" sz="20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endParaRPr lang="en-GB" altLang="en-US" sz="24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en-GB" altLang="en-US" sz="2400" dirty="0" smtClean="0">
                <a:latin typeface="Calibri" pitchFamily="34" charset="0"/>
              </a:rPr>
              <a:t>Ultimately: </a:t>
            </a:r>
            <a:r>
              <a:rPr lang="en-GB" altLang="en-US" sz="2400" dirty="0" smtClean="0">
                <a:latin typeface="Calibri" pitchFamily="34" charset="0"/>
              </a:rPr>
              <a:t>organisational </a:t>
            </a:r>
            <a:r>
              <a:rPr lang="en-GB" altLang="en-US" sz="2400" dirty="0" smtClean="0">
                <a:latin typeface="Calibri" pitchFamily="34" charset="0"/>
              </a:rPr>
              <a:t>change – selling a </a:t>
            </a:r>
            <a:r>
              <a:rPr lang="en-GB" altLang="en-US" sz="2400" dirty="0" smtClean="0">
                <a:latin typeface="Calibri" pitchFamily="34" charset="0"/>
              </a:rPr>
              <a:t>philosophy</a:t>
            </a:r>
            <a:endParaRPr lang="en-GB" altLang="en-US" sz="2400" dirty="0" smtClean="0">
              <a:latin typeface="Calibri" pitchFamily="34" charset="0"/>
            </a:endParaRPr>
          </a:p>
          <a:p>
            <a:pPr eaLnBrk="1" hangingPunct="1">
              <a:buFontTx/>
              <a:buNone/>
            </a:pP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201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Stakeholders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pPr eaLnBrk="1" hangingPunct="1"/>
            <a:endParaRPr lang="en-GB" altLang="en-US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 smtClean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490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pPr eaLnBrk="1" hangingPunct="1"/>
            <a:r>
              <a:rPr lang="en-GB" altLang="en-US" b="1" dirty="0" smtClean="0">
                <a:latin typeface="Calibri" pitchFamily="34" charset="0"/>
              </a:rPr>
              <a:t>Benefits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Stakeholders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pPr eaLnBrk="1" hangingPunct="1"/>
            <a:endParaRPr lang="en-GB" altLang="en-US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</a:t>
            </a:r>
            <a:r>
              <a:rPr lang="en-GB" altLang="en-US" dirty="0" smtClean="0">
                <a:latin typeface="Calibri" pitchFamily="34" charset="0"/>
              </a:rPr>
              <a:t>)</a:t>
            </a:r>
            <a:endParaRPr lang="en-GB" altLang="en-US" dirty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4402262" y="1916832"/>
            <a:ext cx="4274194" cy="25922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Started with KRDS toolkit and example benefits.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Direct/indirect, short/long term,  internal/external dimensions.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Good framework, but too theory-heavy for short event format.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Examples very domain-specific (research data)—attendees found some applicability in other contexts but needed interpretation, while others found it easier to start from generic/first principles.</a:t>
            </a:r>
          </a:p>
          <a:p>
            <a:pPr marL="0" indent="0">
              <a:buNone/>
            </a:pPr>
            <a:r>
              <a:rPr lang="en-GB" altLang="en-US" sz="1200" dirty="0">
                <a:latin typeface="Calibri" pitchFamily="34" charset="0"/>
              </a:rPr>
              <a:t>I</a:t>
            </a:r>
            <a:r>
              <a:rPr lang="en-GB" altLang="en-US" sz="1200" dirty="0" smtClean="0">
                <a:latin typeface="Calibri" pitchFamily="34" charset="0"/>
              </a:rPr>
              <a:t>nstitutional-alignment strengthened by asking attendees to bring strategy/policy documents from their own institutions and linking benefits to explicit local principles, objectives, and priorities.</a:t>
            </a:r>
          </a:p>
        </p:txBody>
      </p:sp>
    </p:spTree>
    <p:extLst>
      <p:ext uri="{BB962C8B-B14F-4D97-AF65-F5344CB8AC3E}">
        <p14:creationId xmlns:p14="http://schemas.microsoft.com/office/powerpoint/2010/main" val="1902926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pPr eaLnBrk="1" hangingPunct="1"/>
            <a:r>
              <a:rPr lang="en-GB" altLang="en-US" b="1" dirty="0" smtClean="0">
                <a:latin typeface="Calibri" pitchFamily="34" charset="0"/>
              </a:rPr>
              <a:t>Benefits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Stakeholders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pPr eaLnBrk="1" hangingPunct="1"/>
            <a:endParaRPr lang="en-GB" altLang="en-US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</a:t>
            </a:r>
            <a:r>
              <a:rPr lang="en-GB" altLang="en-US" dirty="0" smtClean="0">
                <a:latin typeface="Calibri" pitchFamily="34" charset="0"/>
              </a:rPr>
              <a:t>)</a:t>
            </a:r>
            <a:endParaRPr lang="en-GB" altLang="en-US" dirty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739787"/>
              </p:ext>
            </p:extLst>
          </p:nvPr>
        </p:nvGraphicFramePr>
        <p:xfrm>
          <a:off x="4430836" y="2060848"/>
          <a:ext cx="4392489" cy="2160240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1464163"/>
                <a:gridCol w="1464163"/>
                <a:gridCol w="1464163"/>
              </a:tblGrid>
              <a:tr h="1080120">
                <a:tc>
                  <a:txBody>
                    <a:bodyPr/>
                    <a:lstStyle/>
                    <a:p>
                      <a:r>
                        <a:rPr lang="en-GB" dirty="0" smtClean="0"/>
                        <a:t>Generic / high-level benefit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Detailed description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Aligns with institutional objective</a:t>
                      </a:r>
                      <a:endParaRPr lang="en-GB" dirty="0"/>
                    </a:p>
                  </a:txBody>
                  <a:tcPr/>
                </a:tc>
              </a:tr>
              <a:tr h="108012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3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pPr eaLnBrk="1" hangingPunct="1"/>
            <a:r>
              <a:rPr lang="en-GB" altLang="en-US" b="1" dirty="0" smtClean="0">
                <a:latin typeface="Calibri" pitchFamily="34" charset="0"/>
              </a:rPr>
              <a:t>Stakeholders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pPr eaLnBrk="1" hangingPunct="1"/>
            <a:endParaRPr lang="en-GB" altLang="en-US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4402262" y="1916832"/>
            <a:ext cx="4274194" cy="25922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Who is involved</a:t>
            </a:r>
            <a:r>
              <a:rPr lang="en-GB" altLang="en-US" sz="1200" dirty="0">
                <a:latin typeface="Calibri" pitchFamily="34" charset="0"/>
              </a:rPr>
              <a:t> </a:t>
            </a:r>
            <a:r>
              <a:rPr lang="en-GB" altLang="en-US" sz="1200" dirty="0" smtClean="0">
                <a:latin typeface="Calibri" pitchFamily="34" charset="0"/>
              </a:rPr>
              <a:t>(in the case and the solution)? </a:t>
            </a:r>
            <a:r>
              <a:rPr lang="en-GB" altLang="en-US" sz="1200" dirty="0" smtClean="0">
                <a:latin typeface="Calibri" pitchFamily="34" charset="0"/>
              </a:rPr>
              <a:t>Who benefits?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Multiple levels (senior managers, operational managers, practitioners and experts, non-specialists and other colleagues)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Multiple audiences (library IT, finance, academics/users, depositors – specialists and non-specialists, technical and not)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How to express benefits? What language to use?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What is realistic (large cash budget/procurement? staff posts?)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What are the necessary components of a case in each context?</a:t>
            </a:r>
            <a:endParaRPr lang="en-GB" altLang="en-US" sz="12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287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pPr eaLnBrk="1" hangingPunct="1"/>
            <a:r>
              <a:rPr lang="en-GB" altLang="en-US" b="1" dirty="0" smtClean="0">
                <a:latin typeface="Calibri" pitchFamily="34" charset="0"/>
              </a:rPr>
              <a:t>Stakeholders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pPr eaLnBrk="1" hangingPunct="1"/>
            <a:endParaRPr lang="en-GB" altLang="en-US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425253"/>
              </p:ext>
            </p:extLst>
          </p:nvPr>
        </p:nvGraphicFramePr>
        <p:xfrm>
          <a:off x="4572000" y="1772816"/>
          <a:ext cx="3624064" cy="2560320"/>
        </p:xfrm>
        <a:graphic>
          <a:graphicData uri="http://schemas.openxmlformats.org/drawingml/2006/table">
            <a:tbl>
              <a:tblPr firstRow="1">
                <a:tableStyleId>{D7AC3CCA-C797-4891-BE02-D94E43425B78}</a:tableStyleId>
              </a:tblPr>
              <a:tblGrid>
                <a:gridCol w="1812032"/>
                <a:gridCol w="1812032"/>
              </a:tblGrid>
              <a:tr h="306034">
                <a:tc>
                  <a:txBody>
                    <a:bodyPr/>
                    <a:lstStyle/>
                    <a:p>
                      <a:r>
                        <a:rPr lang="en-GB" dirty="0" smtClean="0"/>
                        <a:t>Stakeholder*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Interest/stake</a:t>
                      </a:r>
                      <a:endParaRPr lang="en-GB" dirty="0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GB" dirty="0" smtClean="0"/>
                        <a:t>Library director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GB" dirty="0" smtClean="0"/>
                        <a:t>Archive manager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GB" dirty="0" smtClean="0"/>
                        <a:t>Liaison Librarian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GB" dirty="0" smtClean="0"/>
                        <a:t>Finance director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GB" dirty="0" smtClean="0"/>
                        <a:t>Head of 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6034">
                <a:tc>
                  <a:txBody>
                    <a:bodyPr/>
                    <a:lstStyle/>
                    <a:p>
                      <a:r>
                        <a:rPr lang="en-GB" dirty="0" smtClean="0"/>
                        <a:t>(etc.)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0" y="4365104"/>
            <a:ext cx="3685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* stakeholders are specific to your context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083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pPr eaLnBrk="1" hangingPunct="1"/>
            <a:r>
              <a:rPr lang="en-GB" altLang="en-US" b="1" dirty="0" smtClean="0">
                <a:latin typeface="Calibri" pitchFamily="34" charset="0"/>
              </a:rPr>
              <a:t>Stakeholders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pPr eaLnBrk="1" hangingPunct="1"/>
            <a:endParaRPr lang="en-GB" altLang="en-US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189559"/>
              </p:ext>
            </p:extLst>
          </p:nvPr>
        </p:nvGraphicFramePr>
        <p:xfrm>
          <a:off x="4279718" y="1916832"/>
          <a:ext cx="4455864" cy="247687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287512"/>
                <a:gridCol w="1512168"/>
                <a:gridCol w="1656184"/>
              </a:tblGrid>
              <a:tr h="64807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Interest</a:t>
                      </a:r>
                    </a:p>
                    <a:p>
                      <a:r>
                        <a:rPr lang="en-GB" dirty="0" smtClean="0"/>
                        <a:t>(low)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Interest</a:t>
                      </a:r>
                      <a:endParaRPr lang="en-GB" b="0" dirty="0" smtClean="0"/>
                    </a:p>
                    <a:p>
                      <a:r>
                        <a:rPr lang="en-GB" dirty="0" smtClean="0"/>
                        <a:t>(high)</a:t>
                      </a:r>
                      <a:endParaRPr lang="en-GB" dirty="0"/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r>
                        <a:rPr lang="en-GB" b="1" dirty="0" smtClean="0"/>
                        <a:t>Power / importance</a:t>
                      </a:r>
                    </a:p>
                    <a:p>
                      <a:r>
                        <a:rPr lang="en-GB" dirty="0" smtClean="0"/>
                        <a:t>(low)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i="1" dirty="0" smtClean="0"/>
                        <a:t>Monitor</a:t>
                      </a:r>
                    </a:p>
                    <a:p>
                      <a:r>
                        <a:rPr lang="en-GB" sz="1600" i="1" dirty="0" smtClean="0"/>
                        <a:t>...</a:t>
                      </a:r>
                      <a:endParaRPr lang="en-GB" sz="16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dirty="0" smtClean="0"/>
                        <a:t>Keep informed</a:t>
                      </a:r>
                    </a:p>
                    <a:p>
                      <a:r>
                        <a:rPr lang="en-GB" dirty="0" smtClean="0"/>
                        <a:t>...</a:t>
                      </a:r>
                      <a:endParaRPr lang="en-GB" dirty="0"/>
                    </a:p>
                  </a:txBody>
                  <a:tcPr/>
                </a:tc>
              </a:tr>
              <a:tr h="912101">
                <a:tc>
                  <a:txBody>
                    <a:bodyPr/>
                    <a:lstStyle/>
                    <a:p>
                      <a:r>
                        <a:rPr lang="en-GB" b="1" dirty="0" smtClean="0"/>
                        <a:t>Power / importance</a:t>
                      </a:r>
                    </a:p>
                    <a:p>
                      <a:r>
                        <a:rPr lang="en-GB" dirty="0" smtClean="0"/>
                        <a:t>(high)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dirty="0" smtClean="0"/>
                        <a:t>Keep satisfied</a:t>
                      </a:r>
                    </a:p>
                    <a:p>
                      <a:r>
                        <a:rPr lang="en-GB" dirty="0" smtClean="0"/>
                        <a:t>...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i="1" dirty="0" smtClean="0"/>
                        <a:t>Manage closely</a:t>
                      </a:r>
                    </a:p>
                    <a:p>
                      <a:r>
                        <a:rPr lang="en-GB" dirty="0" smtClean="0"/>
                        <a:t>...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707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Stakeholders</a:t>
            </a:r>
          </a:p>
          <a:p>
            <a:pPr eaLnBrk="1" hangingPunct="1"/>
            <a:r>
              <a:rPr lang="en-GB" altLang="en-US" b="1" dirty="0" smtClean="0">
                <a:latin typeface="Calibri" pitchFamily="34" charset="0"/>
              </a:rPr>
              <a:t>Skills gap analysis</a:t>
            </a:r>
          </a:p>
          <a:p>
            <a:pPr eaLnBrk="1" hangingPunct="1"/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pPr eaLnBrk="1" hangingPunct="1"/>
            <a:endParaRPr lang="en-GB" altLang="en-US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3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3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527585"/>
              </p:ext>
            </p:extLst>
          </p:nvPr>
        </p:nvGraphicFramePr>
        <p:xfrm>
          <a:off x="4607316" y="1844824"/>
          <a:ext cx="3816424" cy="255350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908212"/>
                <a:gridCol w="1908212"/>
              </a:tblGrid>
              <a:tr h="609285">
                <a:tc>
                  <a:txBody>
                    <a:bodyPr/>
                    <a:lstStyle/>
                    <a:p>
                      <a:r>
                        <a:rPr lang="en-GB" b="1" dirty="0" smtClean="0"/>
                        <a:t>Activity</a:t>
                      </a:r>
                    </a:p>
                    <a:p>
                      <a:r>
                        <a:rPr lang="en-GB" dirty="0" smtClean="0"/>
                        <a:t>(description)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Role</a:t>
                      </a:r>
                    </a:p>
                    <a:p>
                      <a:r>
                        <a:rPr lang="en-GB" dirty="0" smtClean="0"/>
                        <a:t>(job title)</a:t>
                      </a:r>
                      <a:endParaRPr lang="en-GB" dirty="0"/>
                    </a:p>
                  </a:txBody>
                  <a:tcPr/>
                </a:tc>
              </a:tr>
              <a:tr h="60928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694851">
                <a:tc>
                  <a:txBody>
                    <a:bodyPr/>
                    <a:lstStyle/>
                    <a:p>
                      <a:r>
                        <a:rPr lang="en-GB" b="1" dirty="0" smtClean="0"/>
                        <a:t>Skills</a:t>
                      </a:r>
                      <a:r>
                        <a:rPr lang="en-GB" dirty="0" smtClean="0"/>
                        <a:t> (y/n/training)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Resource</a:t>
                      </a:r>
                    </a:p>
                    <a:p>
                      <a:r>
                        <a:rPr lang="en-GB" dirty="0" smtClean="0"/>
                        <a:t>(y/n/%)</a:t>
                      </a:r>
                      <a:endParaRPr lang="en-GB" dirty="0"/>
                    </a:p>
                  </a:txBody>
                  <a:tcPr/>
                </a:tc>
              </a:tr>
              <a:tr h="60928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489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r>
              <a:rPr lang="en-GB" altLang="en-US" dirty="0" smtClean="0">
                <a:latin typeface="Calibri" pitchFamily="34" charset="0"/>
              </a:rPr>
              <a:t>Stakeholders</a:t>
            </a:r>
          </a:p>
          <a:p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r>
              <a:rPr lang="en-GB" altLang="en-US" b="1" dirty="0" smtClean="0">
                <a:latin typeface="Calibri" pitchFamily="34" charset="0"/>
              </a:rPr>
              <a:t>Elevator pitch</a:t>
            </a:r>
          </a:p>
          <a:p>
            <a:endParaRPr lang="en-GB" altLang="en-US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  <a:p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:\Documents\Images\SPRUCE\used%20car%20salesman%20resized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101" y="1700808"/>
            <a:ext cx="2265447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6191672" y="2996952"/>
            <a:ext cx="2952328" cy="432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400" dirty="0" smtClean="0">
                <a:latin typeface="Calibri" pitchFamily="34" charset="0"/>
              </a:rPr>
              <a:t>(would scary management guy buy a preservation solution from YOU?)</a:t>
            </a:r>
            <a:endParaRPr lang="en-GB" alt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816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r>
              <a:rPr lang="en-GB" altLang="en-US" dirty="0" smtClean="0">
                <a:latin typeface="Calibri" pitchFamily="34" charset="0"/>
              </a:rPr>
              <a:t>Stakeholders</a:t>
            </a:r>
          </a:p>
          <a:p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r>
              <a:rPr lang="en-GB" altLang="en-US" b="1" dirty="0" smtClean="0">
                <a:latin typeface="Calibri" pitchFamily="34" charset="0"/>
              </a:rPr>
              <a:t>Elevator pitch</a:t>
            </a:r>
          </a:p>
          <a:p>
            <a:endParaRPr lang="en-GB" altLang="en-US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  <a:p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4572000" y="1988840"/>
            <a:ext cx="4104456" cy="25202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800" dirty="0" smtClean="0">
                <a:latin typeface="Calibri" pitchFamily="34" charset="0"/>
              </a:rPr>
              <a:t>Drawing separate components together.</a:t>
            </a:r>
          </a:p>
          <a:p>
            <a:pPr marL="0" indent="0">
              <a:buNone/>
            </a:pPr>
            <a:r>
              <a:rPr lang="en-GB" altLang="en-US" sz="1800" dirty="0" smtClean="0">
                <a:latin typeface="Calibri" pitchFamily="34" charset="0"/>
              </a:rPr>
              <a:t>Developing a flow.</a:t>
            </a:r>
            <a:endParaRPr lang="en-GB" altLang="en-US" sz="1800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sz="1800" dirty="0" smtClean="0">
                <a:latin typeface="Calibri" pitchFamily="34" charset="0"/>
              </a:rPr>
              <a:t>Distilling your argument.</a:t>
            </a:r>
          </a:p>
          <a:p>
            <a:pPr marL="0" indent="0">
              <a:buNone/>
            </a:pPr>
            <a:r>
              <a:rPr lang="en-GB" altLang="en-US" sz="1800" dirty="0" smtClean="0">
                <a:latin typeface="Calibri" pitchFamily="34" charset="0"/>
              </a:rPr>
              <a:t>Practising  delivery and preparedness.*</a:t>
            </a:r>
            <a:endParaRPr lang="en-GB" altLang="en-US" sz="1800" dirty="0">
              <a:latin typeface="Calibri" pitchFamily="34" charset="0"/>
            </a:endParaRPr>
          </a:p>
          <a:p>
            <a:pPr marL="0" indent="0">
              <a:buNone/>
            </a:pPr>
            <a:endParaRPr lang="en-GB" altLang="en-US" sz="1800" dirty="0">
              <a:latin typeface="Calibri" pitchFamily="34" charset="0"/>
            </a:endParaRPr>
          </a:p>
          <a:p>
            <a:pPr marL="0" indent="0">
              <a:buNone/>
            </a:pPr>
            <a:endParaRPr lang="en-GB" altLang="en-US" sz="1800" dirty="0">
              <a:latin typeface="Calibri" pitchFamily="34" charset="0"/>
            </a:endParaRPr>
          </a:p>
          <a:p>
            <a:pPr marL="0" indent="0">
              <a:buNone/>
            </a:pPr>
            <a:endParaRPr lang="en-GB" altLang="en-US" sz="1800" dirty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sz="1000" dirty="0" smtClean="0">
                <a:latin typeface="Calibri" pitchFamily="34" charset="0"/>
              </a:rPr>
              <a:t>* NB SPRUCE does not recommend guerrilla warfare with senior managers</a:t>
            </a:r>
          </a:p>
        </p:txBody>
      </p:sp>
    </p:spTree>
    <p:extLst>
      <p:ext uri="{BB962C8B-B14F-4D97-AF65-F5344CB8AC3E}">
        <p14:creationId xmlns:p14="http://schemas.microsoft.com/office/powerpoint/2010/main" val="3644924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err="1" smtClean="0">
                <a:solidFill>
                  <a:schemeClr val="tx2"/>
                </a:solidFill>
                <a:latin typeface="Calibri" pitchFamily="34" charset="0"/>
              </a:rPr>
              <a:t>Mashup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 events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</a:rPr>
              <a:t>Collection owner/practitioner activities</a:t>
            </a:r>
          </a:p>
          <a:p>
            <a:r>
              <a:rPr lang="en-GB" altLang="en-US" dirty="0" smtClean="0">
                <a:latin typeface="Calibri" pitchFamily="34" charset="0"/>
              </a:rPr>
              <a:t>Benefits</a:t>
            </a:r>
          </a:p>
          <a:p>
            <a:r>
              <a:rPr lang="en-GB" altLang="en-US" dirty="0" smtClean="0">
                <a:latin typeface="Calibri" pitchFamily="34" charset="0"/>
              </a:rPr>
              <a:t>Stakeholders</a:t>
            </a:r>
          </a:p>
          <a:p>
            <a:r>
              <a:rPr lang="en-GB" altLang="en-US" dirty="0" smtClean="0">
                <a:latin typeface="Calibri" pitchFamily="34" charset="0"/>
              </a:rPr>
              <a:t>Skills gap analysis</a:t>
            </a:r>
          </a:p>
          <a:p>
            <a:r>
              <a:rPr lang="en-GB" altLang="en-US" dirty="0" smtClean="0">
                <a:latin typeface="Calibri" pitchFamily="34" charset="0"/>
              </a:rPr>
              <a:t>Elevator pitch</a:t>
            </a:r>
          </a:p>
          <a:p>
            <a:endParaRPr lang="en-GB" altLang="en-US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GB" altLang="en-US" dirty="0" smtClean="0">
                <a:latin typeface="Calibri" pitchFamily="34" charset="0"/>
                <a:hlinkClick r:id="rId2"/>
              </a:rPr>
              <a:t>http://</a:t>
            </a:r>
            <a:r>
              <a:rPr lang="en-GB" altLang="en-US" dirty="0" smtClean="0">
                <a:latin typeface="Calibri" pitchFamily="34" charset="0"/>
                <a:hlinkClick r:id="rId2"/>
              </a:rPr>
              <a:t>wiki.opf-labs.org/display/SPR/The+SPRUCE+Business+Case+for+Digital+Preservation</a:t>
            </a:r>
            <a:r>
              <a:rPr lang="en-GB" altLang="en-US" dirty="0">
                <a:latin typeface="Calibri" pitchFamily="34" charset="0"/>
              </a:rPr>
              <a:t> (OPF wiki)</a:t>
            </a:r>
            <a:endParaRPr lang="en-GB" altLang="en-US" dirty="0" smtClean="0">
              <a:latin typeface="Calibri" pitchFamily="34" charset="0"/>
            </a:endParaRPr>
          </a:p>
          <a:p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4402261" y="1844824"/>
            <a:ext cx="4421063" cy="26642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600" u="sng" dirty="0" smtClean="0">
                <a:latin typeface="Calibri" pitchFamily="34" charset="0"/>
              </a:rPr>
              <a:t>SPRUCE has produced a large evidence base,</a:t>
            </a:r>
          </a:p>
          <a:p>
            <a:pPr marL="0" indent="0">
              <a:buNone/>
            </a:pPr>
            <a:r>
              <a:rPr lang="en-GB" altLang="en-US" sz="1600" u="sng" dirty="0">
                <a:latin typeface="Calibri" pitchFamily="34" charset="0"/>
              </a:rPr>
              <a:t>r</a:t>
            </a:r>
            <a:r>
              <a:rPr lang="en-GB" altLang="en-US" sz="1600" u="sng" dirty="0" smtClean="0">
                <a:latin typeface="Calibri" pitchFamily="34" charset="0"/>
              </a:rPr>
              <a:t>ough notes for benchmarking/comparator analysis</a:t>
            </a:r>
          </a:p>
          <a:p>
            <a:pPr marL="0" indent="0">
              <a:buNone/>
            </a:pPr>
            <a:r>
              <a:rPr lang="en-GB" altLang="en-US" sz="1200" dirty="0" smtClean="0">
                <a:latin typeface="Calibri" pitchFamily="34" charset="0"/>
              </a:rPr>
              <a:t>Archaeology </a:t>
            </a:r>
            <a:r>
              <a:rPr lang="en-GB" altLang="en-US" sz="1200" dirty="0" smtClean="0">
                <a:latin typeface="Calibri" pitchFamily="34" charset="0"/>
              </a:rPr>
              <a:t>Data Service, Bodleian Libraries, National Library of Scotland, Public Record Office of Northern Ireland, National Fairground Archive, University of St. Andrews, Centre for Children’s Books, </a:t>
            </a:r>
            <a:r>
              <a:rPr lang="en-GB" altLang="en-US" sz="1200" dirty="0" err="1" smtClean="0">
                <a:latin typeface="Calibri" pitchFamily="34" charset="0"/>
              </a:rPr>
              <a:t>McClean</a:t>
            </a:r>
            <a:r>
              <a:rPr lang="en-GB" altLang="en-US" sz="1200" dirty="0" smtClean="0">
                <a:latin typeface="Calibri" pitchFamily="34" charset="0"/>
              </a:rPr>
              <a:t> Museum, </a:t>
            </a:r>
            <a:r>
              <a:rPr lang="en-GB" altLang="en-US" sz="1200" dirty="0" err="1" smtClean="0">
                <a:latin typeface="Calibri" pitchFamily="34" charset="0"/>
              </a:rPr>
              <a:t>Binghamtom</a:t>
            </a:r>
            <a:r>
              <a:rPr lang="en-GB" altLang="en-US" sz="1200" dirty="0" smtClean="0">
                <a:latin typeface="Calibri" pitchFamily="34" charset="0"/>
              </a:rPr>
              <a:t> University, </a:t>
            </a:r>
            <a:r>
              <a:rPr lang="en-GB" altLang="en-US" sz="1200" dirty="0" err="1" smtClean="0">
                <a:latin typeface="Calibri" pitchFamily="34" charset="0"/>
              </a:rPr>
              <a:t>Bishopsgate</a:t>
            </a:r>
            <a:r>
              <a:rPr lang="en-GB" altLang="en-US" sz="1200" dirty="0" smtClean="0">
                <a:latin typeface="Calibri" pitchFamily="34" charset="0"/>
              </a:rPr>
              <a:t> Institute, Science and Technology Facilities Council, Birmingham Archives, Goldsmiths, University of Central Lancashire, Dorset History Centre, Lloyds Banking Group, </a:t>
            </a:r>
            <a:r>
              <a:rPr lang="en-GB" altLang="en-US" sz="1200" dirty="0" err="1" smtClean="0">
                <a:latin typeface="Calibri" pitchFamily="34" charset="0"/>
              </a:rPr>
              <a:t>Lovebytes</a:t>
            </a:r>
            <a:r>
              <a:rPr lang="en-GB" altLang="en-US" sz="1200" dirty="0" smtClean="0">
                <a:latin typeface="Calibri" pitchFamily="34" charset="0"/>
              </a:rPr>
              <a:t>, National Media Museum, National Motor Museum, Northumberland Estates, Tate, Royal Institute, Middlesex University, British Library, Historic Royal Palaces, University of </a:t>
            </a:r>
            <a:r>
              <a:rPr lang="en-GB" altLang="en-US" sz="1200" dirty="0" smtClean="0">
                <a:latin typeface="Calibri" pitchFamily="34" charset="0"/>
              </a:rPr>
              <a:t>Hull, </a:t>
            </a:r>
            <a:r>
              <a:rPr lang="en-GB" altLang="en-US" sz="1200" dirty="0" smtClean="0">
                <a:latin typeface="Calibri" pitchFamily="34" charset="0"/>
              </a:rPr>
              <a:t>Institute of Education</a:t>
            </a:r>
            <a:endParaRPr lang="en-GB" altLang="en-US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371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>
                <a:solidFill>
                  <a:schemeClr val="tx2"/>
                </a:solidFill>
                <a:latin typeface="Calibri" pitchFamily="34" charset="0"/>
              </a:rPr>
              <a:t>B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usiness Case Toolkit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544" y="1125538"/>
            <a:ext cx="4536504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sz="2800" dirty="0" smtClean="0">
                <a:latin typeface="Calibri" pitchFamily="34" charset="0"/>
              </a:rPr>
              <a:t>Brought to you by:</a:t>
            </a:r>
          </a:p>
          <a:p>
            <a:pPr marL="400050" lvl="1" indent="0">
              <a:buNone/>
            </a:pPr>
            <a:r>
              <a:rPr lang="en-GB" altLang="en-US" dirty="0" smtClean="0">
                <a:latin typeface="Calibri" pitchFamily="34" charset="0"/>
              </a:rPr>
              <a:t>3 days...</a:t>
            </a:r>
          </a:p>
          <a:p>
            <a:pPr marL="400050" lvl="1" indent="0">
              <a:buNone/>
            </a:pPr>
            <a:r>
              <a:rPr lang="en-GB" altLang="en-US" dirty="0" smtClean="0">
                <a:latin typeface="Calibri" pitchFamily="34" charset="0"/>
              </a:rPr>
              <a:t>13 authors...</a:t>
            </a:r>
          </a:p>
          <a:p>
            <a:pPr marL="400050" lvl="1" indent="0">
              <a:buNone/>
            </a:pPr>
            <a:r>
              <a:rPr lang="en-GB" altLang="en-US" dirty="0" smtClean="0">
                <a:latin typeface="Calibri" pitchFamily="34" charset="0"/>
              </a:rPr>
              <a:t>1 wiki...</a:t>
            </a:r>
          </a:p>
          <a:p>
            <a:pPr marL="400050" lvl="1" indent="0">
              <a:buNone/>
            </a:pPr>
            <a:r>
              <a:rPr lang="en-GB" altLang="en-US" dirty="0" smtClean="0">
                <a:latin typeface="Calibri" pitchFamily="34" charset="0"/>
              </a:rPr>
              <a:t>Lots of coffee / beer / confusion / laughter...</a:t>
            </a:r>
          </a:p>
          <a:p>
            <a:pPr marL="400050" lvl="1" indent="0">
              <a:buNone/>
            </a:pPr>
            <a:r>
              <a:rPr lang="en-GB" altLang="en-US" dirty="0" smtClean="0">
                <a:latin typeface="Calibri" pitchFamily="34" charset="0"/>
              </a:rPr>
              <a:t>A digital preservation version of top trumps...</a:t>
            </a: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:\Documents\Images\SPRUCE\DPBCT_cover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3453949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65484" y="5126123"/>
            <a:ext cx="460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hlinkClick r:id="rId10"/>
              </a:rPr>
              <a:t>http://wiki.dpconline.org/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2353340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>
                <a:solidFill>
                  <a:schemeClr val="tx2"/>
                </a:solidFill>
                <a:latin typeface="Calibri" pitchFamily="34" charset="0"/>
              </a:rPr>
              <a:t>B</a:t>
            </a: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usiness Case Toolkit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544" y="1125538"/>
            <a:ext cx="4536504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About</a:t>
            </a:r>
          </a:p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Step-by-step</a:t>
            </a:r>
          </a:p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Template</a:t>
            </a:r>
          </a:p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FAQ</a:t>
            </a:r>
          </a:p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Case studies</a:t>
            </a:r>
          </a:p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Additional resources</a:t>
            </a:r>
          </a:p>
          <a:p>
            <a:pPr marL="0" indent="0" eaLnBrk="1" hangingPunct="1">
              <a:buNone/>
            </a:pPr>
            <a:endParaRPr lang="en-GB" altLang="en-US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:\Documents\Images\SPRUCE\DPBCT_cover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3453949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365484" y="5126123"/>
            <a:ext cx="460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hlinkClick r:id="rId10"/>
              </a:rPr>
              <a:t>http://wiki.dpconline.org/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3064582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Step-by-step </a:t>
            </a:r>
            <a:r>
              <a:rPr lang="en-GB" altLang="en-US" sz="2800" b="1" dirty="0" smtClean="0">
                <a:solidFill>
                  <a:schemeClr val="tx2"/>
                </a:solidFill>
                <a:latin typeface="Calibri" pitchFamily="34" charset="0"/>
              </a:rPr>
              <a:t>(by step... </a:t>
            </a:r>
            <a:r>
              <a:rPr lang="en-GB" altLang="en-US" sz="2000" b="1" dirty="0" smtClean="0">
                <a:solidFill>
                  <a:schemeClr val="tx2"/>
                </a:solidFill>
                <a:latin typeface="Calibri" pitchFamily="34" charset="0"/>
              </a:rPr>
              <a:t>by step...)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770440" cy="5327650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prepare </a:t>
            </a:r>
            <a:r>
              <a:rPr lang="en-GB" altLang="en-US" dirty="0" smtClean="0">
                <a:latin typeface="Calibri" pitchFamily="34" charset="0"/>
              </a:rPr>
              <a:t>yourself</a:t>
            </a:r>
            <a:r>
              <a:rPr lang="en-GB" altLang="en-US" dirty="0" smtClean="0">
                <a:latin typeface="Calibri" pitchFamily="34" charset="0"/>
              </a:rPr>
              <a:t>! </a:t>
            </a:r>
            <a:r>
              <a:rPr lang="en-GB" altLang="en-US" dirty="0" smtClean="0">
                <a:latin typeface="Calibri" pitchFamily="34" charset="0"/>
                <a:sym typeface="Wingdings" panose="05000000000000000000" pitchFamily="2" charset="2"/>
              </a:rPr>
              <a:t> audit</a:t>
            </a:r>
          </a:p>
          <a:p>
            <a:pPr marL="0" indent="0" eaLnBrk="1" hangingPunct="1">
              <a:buNone/>
            </a:pPr>
            <a:r>
              <a:rPr lang="en-GB" altLang="en-US" dirty="0">
                <a:latin typeface="Calibri" pitchFamily="34" charset="0"/>
                <a:sym typeface="Wingdings" panose="05000000000000000000" pitchFamily="2" charset="2"/>
              </a:rPr>
              <a:t>r</a:t>
            </a:r>
            <a:r>
              <a:rPr lang="en-GB" altLang="en-US" dirty="0" smtClean="0">
                <a:latin typeface="Calibri" pitchFamily="34" charset="0"/>
                <a:sym typeface="Wingdings" panose="05000000000000000000" pitchFamily="2" charset="2"/>
              </a:rPr>
              <a:t>eadiness  assess where</a:t>
            </a:r>
          </a:p>
          <a:p>
            <a:pPr marL="0" indent="0" eaLnBrk="1" hangingPunct="1">
              <a:buNone/>
            </a:pPr>
            <a:r>
              <a:rPr lang="en-GB" altLang="en-US" dirty="0">
                <a:latin typeface="Calibri" pitchFamily="34" charset="0"/>
                <a:sym typeface="Wingdings" panose="05000000000000000000" pitchFamily="2" charset="2"/>
              </a:rPr>
              <a:t>y</a:t>
            </a:r>
            <a:r>
              <a:rPr lang="en-GB" altLang="en-US" dirty="0" smtClean="0">
                <a:latin typeface="Calibri" pitchFamily="34" charset="0"/>
                <a:sym typeface="Wingdings" panose="05000000000000000000" pitchFamily="2" charset="2"/>
              </a:rPr>
              <a:t>ou are and what you need</a:t>
            </a:r>
          </a:p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  <a:sym typeface="Wingdings" panose="05000000000000000000" pitchFamily="2" charset="2"/>
              </a:rPr>
              <a:t> think </a:t>
            </a:r>
            <a:r>
              <a:rPr lang="en-GB" altLang="en-US" dirty="0" smtClean="0">
                <a:latin typeface="Calibri" pitchFamily="34" charset="0"/>
                <a:sym typeface="Wingdings" panose="05000000000000000000" pitchFamily="2" charset="2"/>
              </a:rPr>
              <a:t>about your audience  work out your objectives  benefits + alignment  sort your documentation  validate and refine  deliver with impact (politics...) </a:t>
            </a:r>
            <a:endParaRPr lang="en-GB" altLang="en-US" dirty="0" smtClean="0">
              <a:latin typeface="Calibri" pitchFamily="34" charset="0"/>
              <a:sym typeface="Wingdings" panose="05000000000000000000" pitchFamily="2" charset="2"/>
            </a:endParaRPr>
          </a:p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  <a:sym typeface="Wingdings" panose="05000000000000000000" pitchFamily="2" charset="2"/>
              </a:rPr>
              <a:t></a:t>
            </a:r>
            <a:r>
              <a:rPr lang="en-GB" altLang="en-US" i="1" dirty="0" smtClean="0">
                <a:latin typeface="Calibri" pitchFamily="34" charset="0"/>
                <a:sym typeface="Wingdings" panose="05000000000000000000" pitchFamily="2" charset="2"/>
              </a:rPr>
              <a:t> share </a:t>
            </a:r>
            <a:r>
              <a:rPr lang="en-GB" altLang="en-US" i="1" dirty="0" smtClean="0">
                <a:latin typeface="Calibri" pitchFamily="34" charset="0"/>
                <a:sym typeface="Wingdings" panose="05000000000000000000" pitchFamily="2" charset="2"/>
              </a:rPr>
              <a:t>for make great community </a:t>
            </a:r>
            <a:r>
              <a:rPr lang="en-GB" altLang="en-US" i="1" dirty="0" smtClean="0">
                <a:latin typeface="Calibri" pitchFamily="34" charset="0"/>
                <a:sym typeface="Wingdings" panose="05000000000000000000" pitchFamily="2" charset="2"/>
              </a:rPr>
              <a:t>learning!</a:t>
            </a:r>
            <a:endParaRPr lang="en-GB" altLang="en-US" i="1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H:\Documents\Images\SPRUCE\StepByStep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927315"/>
            <a:ext cx="1562824" cy="183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6695980" y="1628800"/>
            <a:ext cx="2281681" cy="432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400" dirty="0" smtClean="0">
                <a:latin typeface="Calibri" pitchFamily="34" charset="0"/>
              </a:rPr>
              <a:t>(to a digital wonderland...)</a:t>
            </a:r>
            <a:endParaRPr lang="en-GB" alt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71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Template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751734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Executive summary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Strategic vision</a:t>
            </a:r>
          </a:p>
          <a:p>
            <a:pPr lvl="1"/>
            <a:r>
              <a:rPr lang="en-GB" altLang="en-US" sz="2400" dirty="0" smtClean="0">
                <a:latin typeface="Calibri" pitchFamily="34" charset="0"/>
              </a:rPr>
              <a:t>Where is this going? How long will it take?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Background, context, and status</a:t>
            </a:r>
          </a:p>
          <a:p>
            <a:pPr lvl="1"/>
            <a:r>
              <a:rPr lang="en-GB" altLang="en-US" sz="2400" dirty="0" smtClean="0">
                <a:latin typeface="Calibri" pitchFamily="34" charset="0"/>
              </a:rPr>
              <a:t>Environment, state of the collection(s), institutional readiness, stakeholders, preservation risks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Business activity</a:t>
            </a:r>
          </a:p>
          <a:p>
            <a:pPr lvl="1"/>
            <a:r>
              <a:rPr lang="en-GB" altLang="en-US" sz="2400" dirty="0" smtClean="0">
                <a:latin typeface="Calibri" pitchFamily="34" charset="0"/>
              </a:rPr>
              <a:t>What are you proposing</a:t>
            </a:r>
            <a:r>
              <a:rPr lang="en-GB" altLang="en-US" sz="2400" dirty="0" smtClean="0">
                <a:latin typeface="Calibri" pitchFamily="34" charset="0"/>
              </a:rPr>
              <a:t>? What are the options?</a:t>
            </a:r>
            <a:endParaRPr lang="en-GB" altLang="en-US" sz="2400" dirty="0" smtClean="0">
              <a:latin typeface="Calibri" pitchFamily="34" charset="0"/>
            </a:endParaRP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Options/value for money/ROI</a:t>
            </a:r>
          </a:p>
          <a:p>
            <a:pPr lvl="1"/>
            <a:r>
              <a:rPr lang="en-GB" altLang="en-US" sz="2400" dirty="0">
                <a:latin typeface="Calibri" pitchFamily="34" charset="0"/>
              </a:rPr>
              <a:t>B</a:t>
            </a:r>
            <a:r>
              <a:rPr lang="en-GB" altLang="en-US" sz="2400" dirty="0" smtClean="0">
                <a:latin typeface="Calibri" pitchFamily="34" charset="0"/>
              </a:rPr>
              <a:t>enefits, costs, implementation risks</a:t>
            </a: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H:\Documents\Images\SPRUCE\DPBCT_template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855" y="260648"/>
            <a:ext cx="1396825" cy="121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/>
          <p:cNvSpPr txBox="1">
            <a:spLocks noChangeArrowheads="1"/>
          </p:cNvSpPr>
          <p:nvPr/>
        </p:nvSpPr>
        <p:spPr>
          <a:xfrm>
            <a:off x="6012160" y="908720"/>
            <a:ext cx="2952328" cy="432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400" dirty="0" smtClean="0">
                <a:latin typeface="Calibri" pitchFamily="34" charset="0"/>
              </a:rPr>
              <a:t>(clipboards make you look like you know what you’re talking about...)</a:t>
            </a:r>
            <a:endParaRPr lang="en-GB" alt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728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When? Why? What?</a:t>
            </a:r>
            <a:b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</a:br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Who? How?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393676"/>
            <a:ext cx="7620000" cy="4483595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sz="2800" dirty="0" smtClean="0">
                <a:latin typeface="Calibri" pitchFamily="34" charset="0"/>
              </a:rPr>
              <a:t>In an FAQ-style...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When </a:t>
            </a:r>
            <a:r>
              <a:rPr lang="en-GB" altLang="en-US" sz="2800" dirty="0" smtClean="0">
                <a:latin typeface="Calibri" pitchFamily="34" charset="0"/>
              </a:rPr>
              <a:t>is the right time?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Why are we doing this?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What resources are we focusing on?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Who is going to be affected?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How do I make the case?</a:t>
            </a: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:\Documents\Images\SPRUCE\DPBCT_whenwhywhatwhohow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613" y="241399"/>
            <a:ext cx="1396825" cy="158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5735638" y="961629"/>
            <a:ext cx="2364754" cy="432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400" dirty="0" smtClean="0">
                <a:latin typeface="Calibri" pitchFamily="34" charset="0"/>
              </a:rPr>
              <a:t>(16,842 KM </a:t>
            </a:r>
            <a:r>
              <a:rPr lang="en-GB" altLang="en-US" sz="1400" dirty="0" smtClean="0">
                <a:latin typeface="Calibri" pitchFamily="34" charset="0"/>
              </a:rPr>
              <a:t>from somewhere </a:t>
            </a:r>
            <a:r>
              <a:rPr lang="en-GB" altLang="en-US" sz="1400" dirty="0" smtClean="0">
                <a:latin typeface="Calibri" pitchFamily="34" charset="0"/>
              </a:rPr>
              <a:t>you’ve never been...)</a:t>
            </a:r>
            <a:endParaRPr lang="en-GB" alt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485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Documents\Images\SPRUCE\DPBCT_casestudi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600" y="26951"/>
            <a:ext cx="2070732" cy="180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Case studies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751734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GB" altLang="en-US" sz="2800" dirty="0" err="1" smtClean="0">
                <a:latin typeface="Calibri" pitchFamily="34" charset="0"/>
              </a:rPr>
              <a:t>Bishopsgate</a:t>
            </a:r>
            <a:r>
              <a:rPr lang="en-GB" altLang="en-US" sz="2800" dirty="0" smtClean="0">
                <a:latin typeface="Calibri" pitchFamily="34" charset="0"/>
              </a:rPr>
              <a:t> Institute</a:t>
            </a:r>
          </a:p>
          <a:p>
            <a:pPr lvl="1"/>
            <a:r>
              <a:rPr lang="en-GB" altLang="en-US" sz="2000" dirty="0">
                <a:latin typeface="Calibri" pitchFamily="34" charset="0"/>
              </a:rPr>
              <a:t>c</a:t>
            </a:r>
            <a:r>
              <a:rPr lang="en-GB" altLang="en-US" sz="2000" dirty="0" smtClean="0">
                <a:latin typeface="Calibri" pitchFamily="34" charset="0"/>
              </a:rPr>
              <a:t>ollections audit + ‘first steps’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Institute of Education</a:t>
            </a:r>
          </a:p>
          <a:p>
            <a:pPr lvl="1"/>
            <a:r>
              <a:rPr lang="en-GB" altLang="en-US" sz="2000" dirty="0">
                <a:latin typeface="Calibri" pitchFamily="34" charset="0"/>
              </a:rPr>
              <a:t>a</a:t>
            </a:r>
            <a:r>
              <a:rPr lang="en-GB" altLang="en-US" sz="2000" dirty="0" smtClean="0">
                <a:latin typeface="Calibri" pitchFamily="34" charset="0"/>
              </a:rPr>
              <a:t>dministrative record keeping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Northumberland Estates</a:t>
            </a:r>
          </a:p>
          <a:p>
            <a:pPr lvl="1"/>
            <a:r>
              <a:rPr lang="en-GB" altLang="en-US" sz="2000" dirty="0" smtClean="0">
                <a:latin typeface="Calibri" pitchFamily="34" charset="0"/>
              </a:rPr>
              <a:t>open-source/hybrid/commercial </a:t>
            </a:r>
            <a:r>
              <a:rPr lang="en-GB" altLang="en-US" sz="2000" dirty="0" smtClean="0">
                <a:latin typeface="Calibri" pitchFamily="34" charset="0"/>
              </a:rPr>
              <a:t>assessment + procurement</a:t>
            </a:r>
            <a:endParaRPr lang="en-GB" altLang="en-US" sz="2000" dirty="0" smtClean="0">
              <a:latin typeface="Calibri" pitchFamily="34" charset="0"/>
            </a:endParaRPr>
          </a:p>
          <a:p>
            <a:pPr eaLnBrk="1" hangingPunct="1"/>
            <a:r>
              <a:rPr lang="en-GB" altLang="en-US" sz="2800" dirty="0" err="1" smtClean="0">
                <a:latin typeface="Calibri" pitchFamily="34" charset="0"/>
              </a:rPr>
              <a:t>Lovebytes</a:t>
            </a:r>
            <a:endParaRPr lang="en-GB" altLang="en-US" sz="2800" dirty="0" smtClean="0">
              <a:latin typeface="Calibri" pitchFamily="34" charset="0"/>
            </a:endParaRPr>
          </a:p>
          <a:p>
            <a:pPr lvl="1"/>
            <a:r>
              <a:rPr lang="en-GB" altLang="en-US" sz="2000" dirty="0">
                <a:latin typeface="Calibri" pitchFamily="34" charset="0"/>
              </a:rPr>
              <a:t>d</a:t>
            </a:r>
            <a:r>
              <a:rPr lang="en-GB" altLang="en-US" sz="2000" dirty="0" smtClean="0">
                <a:latin typeface="Calibri" pitchFamily="34" charset="0"/>
              </a:rPr>
              <a:t>igital art archive, partnerships and funding</a:t>
            </a:r>
          </a:p>
          <a:p>
            <a:pPr eaLnBrk="1" hangingPunct="1"/>
            <a:r>
              <a:rPr lang="en-GB" altLang="en-US" sz="2800" dirty="0" smtClean="0">
                <a:latin typeface="Calibri" pitchFamily="34" charset="0"/>
              </a:rPr>
              <a:t>University of St. Andrews</a:t>
            </a:r>
          </a:p>
          <a:p>
            <a:pPr lvl="1"/>
            <a:r>
              <a:rPr lang="en-GB" altLang="en-US" sz="2000" dirty="0">
                <a:latin typeface="Calibri" pitchFamily="34" charset="0"/>
              </a:rPr>
              <a:t>r</a:t>
            </a:r>
            <a:r>
              <a:rPr lang="en-GB" altLang="en-US" sz="2000" dirty="0" smtClean="0">
                <a:latin typeface="Calibri" pitchFamily="34" charset="0"/>
              </a:rPr>
              <a:t>esearch computing service, new staff posts</a:t>
            </a:r>
          </a:p>
          <a:p>
            <a:pPr eaLnBrk="1" hangingPunct="1"/>
            <a:endParaRPr lang="en-GB" altLang="en-US" sz="2800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6191249" y="1196752"/>
            <a:ext cx="2822671" cy="4320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400" dirty="0" smtClean="0">
                <a:latin typeface="Calibri" pitchFamily="34" charset="0"/>
              </a:rPr>
              <a:t>(not the study of briefcases...)</a:t>
            </a:r>
            <a:endParaRPr lang="en-GB" alt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77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Documents\Images\SPRUCE\DPBCT_additionalresourc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601" y="1340768"/>
            <a:ext cx="1733056" cy="17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Additional resources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25538"/>
            <a:ext cx="7620000" cy="4679726"/>
          </a:xfr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 smtClean="0">
                <a:latin typeface="Calibri" pitchFamily="34" charset="0"/>
              </a:rPr>
              <a:t>References to other community sources</a:t>
            </a:r>
          </a:p>
          <a:p>
            <a:r>
              <a:rPr lang="en-GB" altLang="en-US" sz="2000" dirty="0" smtClean="0">
                <a:latin typeface="Calibri" pitchFamily="34" charset="0"/>
              </a:rPr>
              <a:t>Minnesota Historical </a:t>
            </a:r>
            <a:r>
              <a:rPr lang="en-GB" altLang="en-US" sz="2000" dirty="0" smtClean="0">
                <a:latin typeface="Calibri" pitchFamily="34" charset="0"/>
              </a:rPr>
              <a:t>Society,</a:t>
            </a:r>
            <a:r>
              <a:rPr lang="en-GB" altLang="en-US" sz="2000" dirty="0">
                <a:latin typeface="Calibri" pitchFamily="34" charset="0"/>
              </a:rPr>
              <a:t> </a:t>
            </a:r>
            <a:r>
              <a:rPr lang="en-GB" altLang="en-US" sz="2000" dirty="0" err="1" smtClean="0">
                <a:latin typeface="Calibri" pitchFamily="34" charset="0"/>
              </a:rPr>
              <a:t>Center</a:t>
            </a:r>
            <a:r>
              <a:rPr lang="en-GB" altLang="en-US" sz="2000" dirty="0" smtClean="0">
                <a:latin typeface="Calibri" pitchFamily="34" charset="0"/>
              </a:rPr>
              <a:t> </a:t>
            </a:r>
            <a:r>
              <a:rPr lang="en-GB" altLang="en-US" sz="2000" dirty="0" smtClean="0">
                <a:latin typeface="Calibri" pitchFamily="34" charset="0"/>
              </a:rPr>
              <a:t>for </a:t>
            </a:r>
            <a:r>
              <a:rPr lang="en-GB" altLang="en-US" sz="2000" dirty="0" smtClean="0">
                <a:latin typeface="Calibri" pitchFamily="34" charset="0"/>
              </a:rPr>
              <a:t>Technology</a:t>
            </a:r>
          </a:p>
          <a:p>
            <a:pPr marL="0" indent="0">
              <a:buNone/>
            </a:pPr>
            <a:r>
              <a:rPr lang="en-GB" altLang="en-US" sz="2000" dirty="0" smtClean="0">
                <a:latin typeface="Calibri" pitchFamily="34" charset="0"/>
              </a:rPr>
              <a:t>	in Government, </a:t>
            </a:r>
            <a:r>
              <a:rPr lang="en-GB" altLang="en-US" sz="2000" dirty="0" err="1" smtClean="0">
                <a:latin typeface="Calibri" pitchFamily="34" charset="0"/>
              </a:rPr>
              <a:t>Tessella</a:t>
            </a:r>
            <a:r>
              <a:rPr lang="en-GB" altLang="en-US" sz="2000" dirty="0" smtClean="0">
                <a:latin typeface="Calibri" pitchFamily="34" charset="0"/>
              </a:rPr>
              <a:t> webinar/value toolkit</a:t>
            </a:r>
            <a:endParaRPr lang="en-GB" altLang="en-US" sz="2000" dirty="0" smtClean="0">
              <a:latin typeface="Calibri" pitchFamily="34" charset="0"/>
            </a:endParaRPr>
          </a:p>
          <a:p>
            <a:r>
              <a:rPr lang="en-GB" altLang="en-US" sz="2000" dirty="0" smtClean="0">
                <a:latin typeface="Calibri" pitchFamily="34" charset="0"/>
              </a:rPr>
              <a:t>The Atlas of Digital </a:t>
            </a:r>
            <a:r>
              <a:rPr lang="en-GB" altLang="en-US" sz="2000" dirty="0" smtClean="0">
                <a:latin typeface="Calibri" pitchFamily="34" charset="0"/>
              </a:rPr>
              <a:t>Damages</a:t>
            </a:r>
          </a:p>
          <a:p>
            <a:r>
              <a:rPr lang="en-GB" altLang="en-US" sz="2000" dirty="0" smtClean="0">
                <a:latin typeface="Calibri" pitchFamily="34" charset="0"/>
              </a:rPr>
              <a:t>Digital preservation illustrations licensed under creative commons</a:t>
            </a:r>
            <a:endParaRPr lang="en-GB" altLang="en-US" sz="2000" dirty="0" smtClean="0">
              <a:latin typeface="Calibri" pitchFamily="34" charset="0"/>
            </a:endParaRPr>
          </a:p>
          <a:p>
            <a:r>
              <a:rPr lang="en-GB" altLang="en-US" sz="2000" dirty="0">
                <a:latin typeface="Calibri" pitchFamily="34" charset="0"/>
              </a:rPr>
              <a:t>g</a:t>
            </a:r>
            <a:r>
              <a:rPr lang="en-GB" altLang="en-US" sz="2000" dirty="0" smtClean="0">
                <a:latin typeface="Calibri" pitchFamily="34" charset="0"/>
              </a:rPr>
              <a:t>uidance from common practitioner challenges at SPRUCE </a:t>
            </a:r>
            <a:r>
              <a:rPr lang="en-GB" altLang="en-US" sz="2000" dirty="0" err="1" smtClean="0">
                <a:latin typeface="Calibri" pitchFamily="34" charset="0"/>
              </a:rPr>
              <a:t>mashups</a:t>
            </a:r>
            <a:endParaRPr lang="en-GB" altLang="en-US" sz="2000" dirty="0" smtClean="0">
              <a:latin typeface="Calibri" pitchFamily="34" charset="0"/>
            </a:endParaRPr>
          </a:p>
          <a:p>
            <a:r>
              <a:rPr lang="en-GB" altLang="en-US" sz="2000" dirty="0" smtClean="0">
                <a:latin typeface="Calibri" pitchFamily="34" charset="0"/>
              </a:rPr>
              <a:t>over to you (the community</a:t>
            </a:r>
            <a:r>
              <a:rPr lang="en-GB" altLang="en-US" sz="2000" dirty="0" smtClean="0">
                <a:latin typeface="Calibri" pitchFamily="34" charset="0"/>
              </a:rPr>
              <a:t>)...</a:t>
            </a:r>
          </a:p>
          <a:p>
            <a:endParaRPr lang="en-GB" altLang="en-US" sz="2000" dirty="0">
              <a:latin typeface="Calibri" pitchFamily="34" charset="0"/>
            </a:endParaRPr>
          </a:p>
          <a:p>
            <a:r>
              <a:rPr lang="en-GB" altLang="en-US" sz="2000" dirty="0">
                <a:latin typeface="Calibri" pitchFamily="34" charset="0"/>
              </a:rPr>
              <a:t>R</a:t>
            </a:r>
            <a:r>
              <a:rPr lang="en-GB" altLang="en-US" sz="2000" dirty="0" smtClean="0">
                <a:latin typeface="Calibri" pitchFamily="34" charset="0"/>
              </a:rPr>
              <a:t>isk analysis (SPOT, DRAMBORA, DPC getting started)</a:t>
            </a:r>
          </a:p>
          <a:p>
            <a:r>
              <a:rPr lang="en-GB" altLang="en-US" sz="2000" dirty="0" smtClean="0">
                <a:latin typeface="Calibri" pitchFamily="34" charset="0"/>
              </a:rPr>
              <a:t>Institutional readiness (AIDA, TRAC, NDSA levels)</a:t>
            </a:r>
          </a:p>
          <a:p>
            <a:r>
              <a:rPr lang="en-GB" altLang="en-US" sz="2000" dirty="0" smtClean="0">
                <a:latin typeface="Calibri" pitchFamily="34" charset="0"/>
              </a:rPr>
              <a:t>Benefits (Balanced Value, KRDS, </a:t>
            </a:r>
            <a:r>
              <a:rPr lang="en-GB" altLang="en-US" sz="2000" dirty="0" err="1" smtClean="0">
                <a:latin typeface="Calibri" pitchFamily="34" charset="0"/>
              </a:rPr>
              <a:t>eSpida</a:t>
            </a:r>
            <a:r>
              <a:rPr lang="en-GB" altLang="en-US" sz="2000" dirty="0" smtClean="0">
                <a:latin typeface="Calibri" pitchFamily="34" charset="0"/>
              </a:rPr>
              <a:t>, </a:t>
            </a:r>
            <a:r>
              <a:rPr lang="en-GB" altLang="en-US" sz="2000" dirty="0" err="1" smtClean="0">
                <a:latin typeface="Calibri" pitchFamily="34" charset="0"/>
              </a:rPr>
              <a:t>Grindley’s</a:t>
            </a:r>
            <a:r>
              <a:rPr lang="en-GB" altLang="en-US" sz="2000" dirty="0" smtClean="0">
                <a:latin typeface="Calibri" pitchFamily="34" charset="0"/>
              </a:rPr>
              <a:t> funnel)</a:t>
            </a:r>
          </a:p>
          <a:p>
            <a:r>
              <a:rPr lang="en-GB" altLang="en-US" sz="2000" dirty="0" smtClean="0">
                <a:latin typeface="Calibri" pitchFamily="34" charset="0"/>
              </a:rPr>
              <a:t>Scenario planning and costs (HE archive, local </a:t>
            </a:r>
            <a:r>
              <a:rPr lang="en-GB" altLang="en-US" sz="2000" dirty="0" err="1" smtClean="0">
                <a:latin typeface="Calibri" pitchFamily="34" charset="0"/>
              </a:rPr>
              <a:t>gov</a:t>
            </a:r>
            <a:r>
              <a:rPr lang="en-GB" altLang="en-US" sz="2000" dirty="0" smtClean="0">
                <a:latin typeface="Calibri" pitchFamily="34" charset="0"/>
              </a:rPr>
              <a:t>, doing nothing)</a:t>
            </a:r>
            <a:endParaRPr lang="en-GB" altLang="en-US" sz="2000" dirty="0" smtClean="0"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861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143000"/>
          </a:xfrm>
          <a:noFill/>
        </p:spPr>
        <p:txBody>
          <a:bodyPr/>
          <a:lstStyle/>
          <a:p>
            <a:pPr algn="l" eaLnBrk="1" hangingPunct="1"/>
            <a:r>
              <a:rPr lang="en-GB" altLang="en-US" b="1" dirty="0" smtClean="0">
                <a:solidFill>
                  <a:schemeClr val="tx2"/>
                </a:solidFill>
                <a:latin typeface="Calibri" pitchFamily="34" charset="0"/>
              </a:rPr>
              <a:t>Final thoughts</a:t>
            </a:r>
            <a:endParaRPr lang="en-GB" altLang="en-US" b="1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39940" name="Picture 7" descr="british_librar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5961063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9" descr="OPF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6062663"/>
            <a:ext cx="9112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0" descr="jisc_logo_for_websit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1388"/>
            <a:ext cx="133985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1" descr="untitled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010275"/>
            <a:ext cx="55721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6" descr="leedsuniversity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6062663"/>
            <a:ext cx="1154113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dpc_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6162675"/>
            <a:ext cx="1617662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" descr="M:\Original SPRUCE stuff\Bid Stuff\rect2404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0"/>
            <a:ext cx="297656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:\Documents\Images\SPRUCE\Risks_octopus_web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383" y="1412776"/>
            <a:ext cx="4513364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467544" y="1125538"/>
            <a:ext cx="3853839" cy="46797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altLang="en-US" dirty="0" smtClean="0">
                <a:latin typeface="Calibri" pitchFamily="34" charset="0"/>
              </a:rPr>
              <a:t>It’s about relevance to local objectives.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dirty="0" smtClean="0">
                <a:latin typeface="Calibri" pitchFamily="34" charset="0"/>
              </a:rPr>
              <a:t>Making the case is incremental and about continuous improvement.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dirty="0" smtClean="0">
                <a:latin typeface="Calibri" pitchFamily="34" charset="0"/>
              </a:rPr>
              <a:t>Demonstrate value, use results to make case for further investment.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dirty="0" smtClean="0">
                <a:latin typeface="Calibri" pitchFamily="34" charset="0"/>
              </a:rPr>
              <a:t>Don’t attempt a ‘final solution’ in one go. This often fails.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000" dirty="0" smtClean="0">
                <a:latin typeface="Calibri" pitchFamily="34" charset="0"/>
              </a:rPr>
              <a:t>Be realistic. Acknowledge challenges, show how these will be addressed through the work you are proposing.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altLang="en-US" sz="2600" dirty="0" smtClean="0">
                <a:latin typeface="Calibri" pitchFamily="34" charset="0"/>
              </a:rPr>
              <a:t>Make use of and contribute learning to the community!</a:t>
            </a:r>
            <a:endParaRPr lang="en-GB" altLang="en-US" sz="26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273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1108</Words>
  <Application>Microsoft Office PowerPoint</Application>
  <PresentationFormat>On-screen Show (4:3)</PresentationFormat>
  <Paragraphs>238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Making the case</vt:lpstr>
      <vt:lpstr>Making the case</vt:lpstr>
      <vt:lpstr>Mashup events</vt:lpstr>
      <vt:lpstr>Mashup events</vt:lpstr>
      <vt:lpstr>Mashup events</vt:lpstr>
      <vt:lpstr>Mashup events</vt:lpstr>
      <vt:lpstr>Mashup events</vt:lpstr>
      <vt:lpstr>Mashup events</vt:lpstr>
      <vt:lpstr>Mashup events</vt:lpstr>
      <vt:lpstr>Mashup events</vt:lpstr>
      <vt:lpstr>Mashup events</vt:lpstr>
      <vt:lpstr>Mashup events</vt:lpstr>
      <vt:lpstr>Business Case Toolkit</vt:lpstr>
      <vt:lpstr>Business Case Toolkit</vt:lpstr>
      <vt:lpstr>Step-by-step (by step... by step...)</vt:lpstr>
      <vt:lpstr>Template</vt:lpstr>
      <vt:lpstr>When? Why? What? Who? How?</vt:lpstr>
      <vt:lpstr>Case studies</vt:lpstr>
      <vt:lpstr>Additional resources</vt:lpstr>
      <vt:lpstr>Final thoughts</vt:lpstr>
    </vt:vector>
  </TitlesOfParts>
  <Company>London School of Economics and Political Science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SPRUCE</dc:title>
  <dc:creator>London School of Economics and Political Science</dc:creator>
  <cp:lastModifiedBy>London School of Economics and Political Science</cp:lastModifiedBy>
  <cp:revision>38</cp:revision>
  <dcterms:created xsi:type="dcterms:W3CDTF">2013-11-20T14:36:49Z</dcterms:created>
  <dcterms:modified xsi:type="dcterms:W3CDTF">2013-11-24T15:24:04Z</dcterms:modified>
</cp:coreProperties>
</file>