
<file path=[Content_Types].xml><?xml version="1.0" encoding="utf-8"?>
<Types xmlns="http://schemas.openxmlformats.org/package/2006/content-types">
  <Override PartName="/customXml/itemProps3.xml" ContentType="application/vnd.openxmlformats-officedocument.customXmlProperties+xml"/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5.xml" ContentType="application/vnd.openxmlformats-officedocument.them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3" r:id="rId4"/>
    <p:sldMasterId id="2147483683" r:id="rId5"/>
    <p:sldMasterId id="2147483693" r:id="rId6"/>
  </p:sldMasterIdLst>
  <p:notesMasterIdLst>
    <p:notesMasterId r:id="rId28"/>
  </p:notesMasterIdLst>
  <p:handoutMasterIdLst>
    <p:handoutMasterId r:id="rId29"/>
  </p:handoutMasterIdLst>
  <p:sldIdLst>
    <p:sldId id="370" r:id="rId7"/>
    <p:sldId id="488" r:id="rId8"/>
    <p:sldId id="455" r:id="rId9"/>
    <p:sldId id="475" r:id="rId10"/>
    <p:sldId id="457" r:id="rId11"/>
    <p:sldId id="476" r:id="rId12"/>
    <p:sldId id="478" r:id="rId13"/>
    <p:sldId id="479" r:id="rId14"/>
    <p:sldId id="482" r:id="rId15"/>
    <p:sldId id="471" r:id="rId16"/>
    <p:sldId id="481" r:id="rId17"/>
    <p:sldId id="474" r:id="rId18"/>
    <p:sldId id="480" r:id="rId19"/>
    <p:sldId id="459" r:id="rId20"/>
    <p:sldId id="483" r:id="rId21"/>
    <p:sldId id="484" r:id="rId22"/>
    <p:sldId id="485" r:id="rId23"/>
    <p:sldId id="486" r:id="rId24"/>
    <p:sldId id="487" r:id="rId25"/>
    <p:sldId id="468" r:id="rId26"/>
    <p:sldId id="456" r:id="rId27"/>
  </p:sldIdLst>
  <p:sldSz cx="9144000" cy="6858000" type="screen4x3"/>
  <p:notesSz cx="6858000" cy="9144000"/>
  <p:custDataLst>
    <p:tags r:id="rId30"/>
  </p:custDataLst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FDA"/>
    <a:srgbClr val="0079A4"/>
    <a:srgbClr val="00506C"/>
    <a:srgbClr val="F2E9D5"/>
    <a:srgbClr val="B0001A"/>
    <a:srgbClr val="003626"/>
    <a:srgbClr val="004832"/>
    <a:srgbClr val="00473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70" autoAdjust="0"/>
    <p:restoredTop sz="89918" autoAdjust="0"/>
  </p:normalViewPr>
  <p:slideViewPr>
    <p:cSldViewPr snapToObjects="1">
      <p:cViewPr varScale="1">
        <p:scale>
          <a:sx n="79" d="100"/>
          <a:sy n="79" d="100"/>
        </p:scale>
        <p:origin x="-117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Objects="1"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5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B561F5B0-B860-4A84-9627-2FC201D4D68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915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7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137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0"/>
              </a:spcBef>
              <a:defRPr sz="1200">
                <a:cs typeface="+mn-cs"/>
              </a:defRPr>
            </a:lvl1pPr>
          </a:lstStyle>
          <a:p>
            <a:pPr>
              <a:defRPr/>
            </a:pPr>
            <a:fld id="{C1CB3776-F6FD-4FFB-A832-F9850E74DA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ulb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7AB8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B5F533B1-305F-4237-9565-074487C8E69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2494CEA-E1B7-45D9-8B7F-2894D5F4E40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9E7A5EC8-DFF0-4ABC-8FB9-80A490FC17C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- 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peech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spee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43217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aptop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F:\icons\scree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5560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Read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7" descr="F:\icons\reading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844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Writing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Skill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8" descr="F:\icons\quil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16764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CC3C1095-598F-486D-ABCC-D6660C5BC49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61B6398C-AFA3-4D9D-A3B2-9351FC7CFD3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705B5786-E944-48DF-B6E1-8E23282D61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Starburst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 descr="C:\Documents and Settings\acdpsy1\Desktop\star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8067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Lightbulb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9" descr="C:\Documents and Settings\acdpsy1\Desktop\bul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2655888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- Book">
    <p:bg>
      <p:bgPr>
        <a:solidFill>
          <a:srgbClr val="009FD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180975" y="1438275"/>
            <a:ext cx="87804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0" tIns="0" rIns="0" bIns="0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pic>
        <p:nvPicPr>
          <p:cNvPr id="5" name="Picture 9" descr="UoL_logo_black RGB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3" descr="inspire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5450" y="785813"/>
            <a:ext cx="3240088" cy="43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1" descr="C:\Documents and Settings\acdpsy1\Desktop\latinbook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00675" y="3419475"/>
            <a:ext cx="31845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31800" y="2159000"/>
            <a:ext cx="8281988" cy="838200"/>
          </a:xfrm>
        </p:spPr>
        <p:txBody>
          <a:bodyPr/>
          <a:lstStyle>
            <a:lvl1pPr>
              <a:defRPr sz="4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31800" y="4869160"/>
            <a:ext cx="3887788" cy="900000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665288"/>
            <a:ext cx="4138613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65288"/>
            <a:ext cx="4138612" cy="4349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948488"/>
            <a:ext cx="28956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948488"/>
            <a:ext cx="1905000" cy="457200"/>
          </a:xfrm>
          <a:prstGeom prst="rect">
            <a:avLst/>
          </a:prstGeom>
        </p:spPr>
        <p:txBody>
          <a:bodyPr/>
          <a:lstStyle>
            <a:lvl1pPr>
              <a:spcBef>
                <a:spcPct val="20000"/>
              </a:spcBef>
              <a:defRPr>
                <a:cs typeface="+mn-cs"/>
              </a:defRPr>
            </a:lvl1pPr>
          </a:lstStyle>
          <a:p>
            <a:pPr>
              <a:defRPr/>
            </a:pPr>
            <a:fld id="{52B5E935-B1DF-4BC5-B8B1-454F16F91B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4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3.xml"/><Relationship Id="rId4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7AB8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1029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1" r:id="rId6"/>
    <p:sldLayoutId id="2147483819" r:id="rId7"/>
    <p:sldLayoutId id="2147483820" r:id="rId8"/>
    <p:sldLayoutId id="2147483821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143986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978025"/>
            <a:ext cx="82772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2698750"/>
            <a:ext cx="8277225" cy="368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2053" name="Picture 9" descr="UoL_logo_black RGB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621463" y="606425"/>
            <a:ext cx="2160587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4" name="Picture 14" descr="Skills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27038" y="765175"/>
            <a:ext cx="3240087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12" r:id="rId6"/>
    <p:sldLayoutId id="2147483827" r:id="rId7"/>
    <p:sldLayoutId id="2147483828" r:id="rId8"/>
    <p:sldLayoutId id="2147483829" r:id="rId9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2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836613"/>
          </a:xfrm>
          <a:prstGeom prst="rect">
            <a:avLst/>
          </a:prstGeom>
          <a:solidFill>
            <a:srgbClr val="009FDA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spcBef>
                <a:spcPct val="20000"/>
              </a:spcBef>
              <a:defRPr/>
            </a:pPr>
            <a:endParaRPr lang="en-GB">
              <a:cs typeface="+mn-cs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1" y="116632"/>
            <a:ext cx="630044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1800" y="1700213"/>
            <a:ext cx="8277225" cy="4681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pic>
        <p:nvPicPr>
          <p:cNvPr id="3077" name="Picture 9" descr="UoL_logo_black RGB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77050" y="115888"/>
            <a:ext cx="2159000" cy="61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13" r:id="rId4"/>
    <p:sldLayoutId id="2147483833" r:id="rId5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rgbClr val="009FDA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>
          <a:solidFill>
            <a:schemeClr val="tx2"/>
          </a:solidFill>
          <a:latin typeface="Arial" charset="0"/>
        </a:defRPr>
      </a:lvl9pPr>
    </p:titleStyle>
    <p:bodyStyle>
      <a:lvl1pPr marL="177800" indent="-1778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31813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2pPr>
      <a:lvl3pPr marL="890588" indent="-173038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>
          <a:solidFill>
            <a:schemeClr val="tx1"/>
          </a:solidFill>
          <a:latin typeface="+mn-lt"/>
        </a:defRPr>
      </a:lvl3pPr>
      <a:lvl4pPr marL="1249363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4pPr>
      <a:lvl5pPr marL="1608138" indent="-1730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5pPr>
      <a:lvl6pPr marL="20653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25225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9797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3436938" indent="-173038" algn="l" rtl="0" eaLnBrk="1" fontAlgn="base" hangingPunct="1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witter.com/prwheatley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bit.ly/spruce-project" TargetMode="Externa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hyperlink" Target="http://bit.ly/spruce-project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8.gif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pruce-mashup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3.xml"/><Relationship Id="rId6" Type="http://schemas.openxmlformats.org/officeDocument/2006/relationships/hyperlink" Target="http://bit.ly/spruce-results" TargetMode="Externa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hyperlink" Target="http://bit.ly/spruce-awards" TargetMode="Externa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spr-collaborate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://fileformats.archiveteam.org/" TargetMode="External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coptr.digipres.org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hyperlink" Target="http://wiki.dpconline.org/" TargetMode="External"/><Relationship Id="rId1" Type="http://schemas.openxmlformats.org/officeDocument/2006/relationships/slideLayout" Target="../slideLayouts/slideLayout2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3.xml"/><Relationship Id="rId5" Type="http://schemas.openxmlformats.org/officeDocument/2006/relationships/hyperlink" Target="http://wiki.dpconline.org/" TargetMode="External"/><Relationship Id="rId4" Type="http://schemas.openxmlformats.org/officeDocument/2006/relationships/hyperlink" Target="http://www.twitter.com/prwheatley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bprw\Spruce\Images\med_risks_octopus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70197" y="1988840"/>
            <a:ext cx="5434285" cy="4910670"/>
          </a:xfrm>
          <a:prstGeom prst="rect">
            <a:avLst/>
          </a:prstGeom>
          <a:noFill/>
        </p:spPr>
      </p:pic>
      <p:sp>
        <p:nvSpPr>
          <p:cNvPr id="25602" name="Content Placeholder 2"/>
          <p:cNvSpPr>
            <a:spLocks noGrp="1"/>
          </p:cNvSpPr>
          <p:nvPr>
            <p:ph sz="half" idx="1"/>
          </p:nvPr>
        </p:nvSpPr>
        <p:spPr>
          <a:xfrm>
            <a:off x="433388" y="980728"/>
            <a:ext cx="8275637" cy="4787900"/>
          </a:xfrm>
        </p:spPr>
        <p:txBody>
          <a:bodyPr/>
          <a:lstStyle/>
          <a:p>
            <a:pPr algn="r" eaLnBrk="1" hangingPunct="1">
              <a:buNone/>
            </a:pPr>
            <a:r>
              <a:rPr lang="en-GB" sz="3200" b="1" dirty="0" smtClean="0">
                <a:solidFill>
                  <a:srgbClr val="009FDA"/>
                </a:solidFill>
              </a:rPr>
              <a:t>Supporting preservation:</a:t>
            </a:r>
          </a:p>
          <a:p>
            <a:pPr algn="r" eaLnBrk="1" hangingPunct="1">
              <a:buNone/>
            </a:pPr>
            <a:r>
              <a:rPr lang="en-GB" sz="3200" b="1" dirty="0" smtClean="0">
                <a:solidFill>
                  <a:srgbClr val="009FDA"/>
                </a:solidFill>
              </a:rPr>
              <a:t>an introduction to SPRUCE</a:t>
            </a:r>
            <a:endParaRPr lang="en-GB" sz="1200" b="1" dirty="0" smtClean="0">
              <a:solidFill>
                <a:srgbClr val="009FDA"/>
              </a:solidFill>
            </a:endParaRPr>
          </a:p>
          <a:p>
            <a:pPr algn="r" eaLnBrk="1" hangingPunct="1">
              <a:buFont typeface="Arial" charset="0"/>
              <a:buNone/>
            </a:pPr>
            <a:r>
              <a:rPr lang="en-GB" sz="2000" b="1" dirty="0" smtClean="0"/>
              <a:t>Paul Wheatley 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SPRUCE Project Manager</a:t>
            </a:r>
          </a:p>
          <a:p>
            <a:pPr algn="r" eaLnBrk="1" hangingPunct="1">
              <a:buFont typeface="Arial" charset="0"/>
              <a:buNone/>
            </a:pPr>
            <a:r>
              <a:rPr lang="en-GB" sz="2000" dirty="0" smtClean="0"/>
              <a:t>University of Leeds</a:t>
            </a:r>
          </a:p>
          <a:p>
            <a:pPr algn="r" eaLnBrk="1" hangingPunct="1">
              <a:buNone/>
            </a:pPr>
            <a:r>
              <a:rPr lang="en-GB" sz="2000" dirty="0" smtClean="0">
                <a:hlinkClick r:id="rId3"/>
              </a:rPr>
              <a:t>@</a:t>
            </a:r>
            <a:r>
              <a:rPr lang="en-GB" sz="2000" dirty="0" err="1" smtClean="0">
                <a:hlinkClick r:id="rId3"/>
              </a:rPr>
              <a:t>prwheatley</a:t>
            </a:r>
            <a:endParaRPr lang="en-GB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How do I find x, y or z?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184576"/>
          </a:xfrm>
        </p:spPr>
        <p:txBody>
          <a:bodyPr/>
          <a:lstStyle/>
          <a:p>
            <a:r>
              <a:rPr lang="en-GB" sz="5400" dirty="0" smtClean="0">
                <a:hlinkClick r:id="rId2"/>
              </a:rPr>
              <a:t>http://bit.ly/spruce-project</a:t>
            </a:r>
            <a:endParaRPr lang="en-GB" sz="5400" dirty="0" smtClean="0"/>
          </a:p>
          <a:p>
            <a:endParaRPr lang="en-GB" dirty="0" smtClean="0"/>
          </a:p>
          <a:p>
            <a:r>
              <a:rPr lang="en-GB" dirty="0" smtClean="0"/>
              <a:t>All presentation slides</a:t>
            </a:r>
          </a:p>
          <a:p>
            <a:r>
              <a:rPr lang="en-GB" dirty="0" smtClean="0"/>
              <a:t>Detailed run down on the most useful SPRUCE outputs</a:t>
            </a:r>
          </a:p>
          <a:p>
            <a:r>
              <a:rPr lang="en-GB" dirty="0" smtClean="0"/>
              <a:t>I’ll email you a reminder next week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Some of the things I’m going to talk about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1152128"/>
          </a:xfrm>
        </p:spPr>
        <p:txBody>
          <a:bodyPr/>
          <a:lstStyle/>
          <a:p>
            <a:r>
              <a:rPr lang="en-GB" dirty="0" smtClean="0"/>
              <a:t>How we developed the SPRUCE approach</a:t>
            </a:r>
          </a:p>
          <a:p>
            <a:r>
              <a:rPr lang="en-GB" dirty="0" smtClean="0"/>
              <a:t>Supporting DP with face to face events</a:t>
            </a:r>
          </a:p>
        </p:txBody>
      </p:sp>
      <p:pic>
        <p:nvPicPr>
          <p:cNvPr id="4098" name="Picture 2" descr="C:\Users\libprw\Spruce\Images\Book sprint images\web\BitRot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5486" y="3056072"/>
            <a:ext cx="3531010" cy="3757304"/>
          </a:xfrm>
          <a:prstGeom prst="rect">
            <a:avLst/>
          </a:prstGeom>
          <a:noFill/>
        </p:spPr>
      </p:pic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355600" y="2132856"/>
            <a:ext cx="5080496" cy="5544616"/>
          </a:xfrm>
        </p:spPr>
        <p:txBody>
          <a:bodyPr/>
          <a:lstStyle/>
          <a:p>
            <a:r>
              <a:rPr lang="en-GB" dirty="0" smtClean="0"/>
              <a:t>SPRUCE Awards</a:t>
            </a:r>
          </a:p>
          <a:p>
            <a:r>
              <a:rPr lang="en-GB" dirty="0" smtClean="0"/>
              <a:t>Online collaboration</a:t>
            </a:r>
          </a:p>
          <a:p>
            <a:r>
              <a:rPr lang="en-GB" dirty="0" smtClean="0"/>
              <a:t>Sustainability and the business case for digital preservation</a:t>
            </a:r>
          </a:p>
          <a:p>
            <a:endParaRPr lang="en-GB" dirty="0" smtClean="0"/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SPRUCE Origins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Encountering “real” digital preservation challenges</a:t>
            </a:r>
          </a:p>
          <a:p>
            <a:r>
              <a:rPr lang="en-GB" dirty="0" smtClean="0"/>
              <a:t>Existing community solutions not meeting needs of practitioners</a:t>
            </a:r>
          </a:p>
          <a:p>
            <a:r>
              <a:rPr lang="en-GB" dirty="0" smtClean="0"/>
              <a:t>Lots out there, beyond our community, that could help</a:t>
            </a:r>
          </a:p>
          <a:p>
            <a:endParaRPr lang="en-GB" dirty="0" smtClean="0"/>
          </a:p>
          <a:p>
            <a:r>
              <a:rPr lang="en-GB" dirty="0" err="1" smtClean="0"/>
              <a:t>Jisc</a:t>
            </a:r>
            <a:r>
              <a:rPr lang="en-GB" dirty="0" smtClean="0"/>
              <a:t> funded </a:t>
            </a:r>
            <a:r>
              <a:rPr lang="en-GB" dirty="0" err="1" smtClean="0"/>
              <a:t>AQuA</a:t>
            </a:r>
            <a:r>
              <a:rPr lang="en-GB" dirty="0" smtClean="0"/>
              <a:t> project</a:t>
            </a:r>
          </a:p>
          <a:p>
            <a:r>
              <a:rPr lang="en-GB" dirty="0" smtClean="0"/>
              <a:t>Ran two face to face events</a:t>
            </a:r>
          </a:p>
          <a:p>
            <a:r>
              <a:rPr lang="en-GB" dirty="0" smtClean="0"/>
              <a:t>Led to the creation of a successful event format for solving preservation challenges – SPRUCE </a:t>
            </a:r>
            <a:r>
              <a:rPr lang="en-GB" dirty="0" err="1" smtClean="0"/>
              <a:t>Mashups</a:t>
            </a:r>
            <a:endParaRPr lang="en-GB" dirty="0" smtClean="0"/>
          </a:p>
        </p:txBody>
      </p:sp>
      <p:pic>
        <p:nvPicPr>
          <p:cNvPr id="7170" name="Picture 2" descr="http://wiki.opf-labs.org/download/thumbnails/1114399/AQuA_Logo_v03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717032"/>
            <a:ext cx="1905000" cy="10668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812608" cy="576263"/>
          </a:xfrm>
        </p:spPr>
        <p:txBody>
          <a:bodyPr/>
          <a:lstStyle/>
          <a:p>
            <a:r>
              <a:rPr lang="en-GB" dirty="0" smtClean="0"/>
              <a:t>The default “about this project” slide...</a:t>
            </a:r>
            <a:endParaRPr lang="en-GB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55599" y="1124744"/>
            <a:ext cx="6808689" cy="434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177800" lvl="0" indent="-177800" eaLnBrk="0" hangingPunct="0">
              <a:spcBef>
                <a:spcPct val="20000"/>
              </a:spcBef>
              <a:buFont typeface="Arial" charset="0"/>
              <a:buChar char="•"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SPRUCE:</a:t>
            </a:r>
            <a:r>
              <a:rPr kumimoji="0" lang="en-GB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en-GB" sz="2800" b="1" dirty="0" smtClean="0"/>
              <a:t>S</a:t>
            </a:r>
            <a:r>
              <a:rPr lang="en-GB" sz="2800" dirty="0" smtClean="0"/>
              <a:t>ustainable </a:t>
            </a:r>
            <a:r>
              <a:rPr lang="en-GB" sz="2800" b="1" dirty="0" smtClean="0"/>
              <a:t>Pr</a:t>
            </a:r>
            <a:r>
              <a:rPr lang="en-GB" sz="2800" dirty="0" smtClean="0"/>
              <a:t>eservation </a:t>
            </a:r>
            <a:r>
              <a:rPr lang="en-GB" sz="2800" b="1" dirty="0" smtClean="0"/>
              <a:t>U</a:t>
            </a:r>
            <a:r>
              <a:rPr lang="en-GB" sz="2800" dirty="0" smtClean="0"/>
              <a:t>sing </a:t>
            </a:r>
            <a:r>
              <a:rPr lang="en-GB" sz="2800" b="1" dirty="0" smtClean="0"/>
              <a:t>C</a:t>
            </a:r>
            <a:r>
              <a:rPr lang="en-GB" sz="2800" dirty="0" smtClean="0"/>
              <a:t>ommunity </a:t>
            </a:r>
            <a:r>
              <a:rPr lang="en-GB" sz="2800" b="1" dirty="0" smtClean="0"/>
              <a:t>E</a:t>
            </a:r>
            <a:r>
              <a:rPr lang="en-GB" sz="2800" dirty="0" smtClean="0"/>
              <a:t>ngagement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Funded by </a:t>
            </a:r>
            <a:r>
              <a:rPr kumimoji="0" lang="en-GB" sz="28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Jisc</a:t>
            </a:r>
            <a:endParaRPr kumimoji="0" lang="en-GB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Ends November 2013</a:t>
            </a:r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Aim: to 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kick start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</a:t>
            </a:r>
            <a:r>
              <a:rPr kumimoji="0" lang="en-GB" sz="28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support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</a:t>
            </a:r>
            <a:r>
              <a:rPr kumimoji="0" lang="en-GB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sustain</a:t>
            </a: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digital preservation activity via a community approach</a:t>
            </a:r>
          </a:p>
        </p:txBody>
      </p:sp>
      <p:pic>
        <p:nvPicPr>
          <p:cNvPr id="6" name="Picture 5" descr="leedsuniversitylogo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35527" y="1393553"/>
            <a:ext cx="1641698" cy="600392"/>
          </a:xfrm>
          <a:prstGeom prst="rect">
            <a:avLst/>
          </a:prstGeom>
        </p:spPr>
      </p:pic>
      <p:pic>
        <p:nvPicPr>
          <p:cNvPr id="7" name="Picture 6" descr="dpc_log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4795462"/>
            <a:ext cx="2300537" cy="506118"/>
          </a:xfrm>
          <a:prstGeom prst="rect">
            <a:avLst/>
          </a:prstGeom>
        </p:spPr>
      </p:pic>
      <p:pic>
        <p:nvPicPr>
          <p:cNvPr id="8" name="Picture 7" descr="OPF_logo.pn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481081" y="2103698"/>
            <a:ext cx="1296144" cy="648072"/>
          </a:xfrm>
          <a:prstGeom prst="rect">
            <a:avLst/>
          </a:prstGeom>
        </p:spPr>
      </p:pic>
      <p:pic>
        <p:nvPicPr>
          <p:cNvPr id="10" name="Picture 9" descr="untitled.bmp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953164" y="3939902"/>
            <a:ext cx="792088" cy="720080"/>
          </a:xfrm>
          <a:prstGeom prst="rect">
            <a:avLst/>
          </a:prstGeom>
        </p:spPr>
      </p:pic>
      <p:pic>
        <p:nvPicPr>
          <p:cNvPr id="11" name="Picture 10" descr="british_library.gif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570279" y="2905721"/>
            <a:ext cx="1905000" cy="857250"/>
          </a:xfrm>
          <a:prstGeom prst="rect">
            <a:avLst/>
          </a:prstGeom>
        </p:spPr>
      </p:pic>
      <p:sp>
        <p:nvSpPr>
          <p:cNvPr id="13" name="Content Placeholder 2"/>
          <p:cNvSpPr txBox="1">
            <a:spLocks/>
          </p:cNvSpPr>
          <p:nvPr/>
        </p:nvSpPr>
        <p:spPr bwMode="auto">
          <a:xfrm>
            <a:off x="355599" y="6093296"/>
            <a:ext cx="8248849" cy="826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r>
              <a:rPr lang="en-GB" sz="3200" dirty="0" smtClean="0">
                <a:hlinkClick r:id="rId7"/>
              </a:rPr>
              <a:t>http://bit.ly/spruce-project</a:t>
            </a:r>
            <a:endParaRPr lang="en-GB" sz="3200" dirty="0" smtClean="0"/>
          </a:p>
          <a:p>
            <a:pPr marL="177800" marR="0" lvl="0" indent="-1778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•"/>
              <a:tabLst/>
              <a:defRPr/>
            </a:pPr>
            <a:endParaRPr kumimoji="0" lang="en-GB" sz="28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C:\Users\libprw.libpc2037\Documents\Downloads\2013_Jisc_Logo_RGB7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75952" y="5465479"/>
            <a:ext cx="1455322" cy="84384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58584" y="3356992"/>
            <a:ext cx="4205904" cy="273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Essential components of the SPRUCE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788400" cy="5544616"/>
          </a:xfrm>
        </p:spPr>
        <p:txBody>
          <a:bodyPr/>
          <a:lstStyle/>
          <a:p>
            <a:r>
              <a:rPr lang="en-GB" dirty="0" smtClean="0"/>
              <a:t>Having the right mix of expertise and understanding</a:t>
            </a:r>
          </a:p>
          <a:p>
            <a:pPr lvl="1"/>
            <a:r>
              <a:rPr lang="en-GB" dirty="0" smtClean="0"/>
              <a:t>Users / practitioners: understand the data and the challenge</a:t>
            </a:r>
          </a:p>
          <a:p>
            <a:pPr lvl="1"/>
            <a:r>
              <a:rPr lang="en-GB" dirty="0" smtClean="0"/>
              <a:t>DP experts and techies: understand the approaches and the tools</a:t>
            </a:r>
          </a:p>
          <a:p>
            <a:r>
              <a:rPr lang="en-GB" dirty="0" smtClean="0"/>
              <a:t>Awareness of what’s out there</a:t>
            </a:r>
          </a:p>
          <a:p>
            <a:pPr lvl="1"/>
            <a:r>
              <a:rPr lang="en-GB" dirty="0" smtClean="0"/>
              <a:t>Approaches</a:t>
            </a:r>
          </a:p>
          <a:p>
            <a:pPr lvl="1"/>
            <a:r>
              <a:rPr lang="en-GB" dirty="0" smtClean="0"/>
              <a:t>Software tools</a:t>
            </a:r>
          </a:p>
          <a:p>
            <a:r>
              <a:rPr lang="en-GB" dirty="0" smtClean="0"/>
              <a:t>A willingness to openly share</a:t>
            </a:r>
          </a:p>
          <a:p>
            <a:pPr lvl="1"/>
            <a:r>
              <a:rPr lang="en-GB" dirty="0" smtClean="0"/>
              <a:t>Needs/Requirements</a:t>
            </a:r>
          </a:p>
          <a:p>
            <a:pPr lvl="1"/>
            <a:r>
              <a:rPr lang="en-GB" dirty="0" smtClean="0"/>
              <a:t>Sample data</a:t>
            </a:r>
          </a:p>
          <a:p>
            <a:pPr lvl="1"/>
            <a:r>
              <a:rPr lang="en-GB" dirty="0" smtClean="0"/>
              <a:t>Results, good or bad</a:t>
            </a:r>
          </a:p>
          <a:p>
            <a:r>
              <a:rPr lang="en-GB" dirty="0" smtClean="0"/>
              <a:t>Engage with the wider community</a:t>
            </a:r>
          </a:p>
          <a:p>
            <a:endParaRPr lang="en-GB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7268190" y="2780928"/>
            <a:ext cx="16962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users/practitioners/</a:t>
            </a:r>
          </a:p>
          <a:p>
            <a:r>
              <a:rPr lang="en-GB" sz="1400" b="1" dirty="0" smtClean="0"/>
              <a:t>problem owners</a:t>
            </a:r>
            <a:endParaRPr lang="en-GB" sz="1400" b="1" dirty="0"/>
          </a:p>
        </p:txBody>
      </p:sp>
      <p:cxnSp>
        <p:nvCxnSpPr>
          <p:cNvPr id="7" name="Straight Arrow Connector 6"/>
          <p:cNvCxnSpPr/>
          <p:nvPr/>
        </p:nvCxnSpPr>
        <p:spPr bwMode="auto">
          <a:xfrm flipH="1">
            <a:off x="7668344" y="3307612"/>
            <a:ext cx="319926" cy="193396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588224" y="6190764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/>
              <a:t>developers/techies/DP experts</a:t>
            </a:r>
          </a:p>
          <a:p>
            <a:r>
              <a:rPr lang="en-GB" sz="1400" dirty="0" smtClean="0"/>
              <a:t>hackers/</a:t>
            </a:r>
            <a:r>
              <a:rPr lang="en-GB" sz="1400" b="1" dirty="0" smtClean="0"/>
              <a:t>solution providers</a:t>
            </a:r>
            <a:endParaRPr lang="en-GB" sz="1400" b="1" dirty="0"/>
          </a:p>
        </p:txBody>
      </p:sp>
      <p:cxnSp>
        <p:nvCxnSpPr>
          <p:cNvPr id="10" name="Straight Arrow Connector 9"/>
          <p:cNvCxnSpPr/>
          <p:nvPr/>
        </p:nvCxnSpPr>
        <p:spPr bwMode="auto">
          <a:xfrm flipH="1" flipV="1">
            <a:off x="6764134" y="5877272"/>
            <a:ext cx="216024" cy="313495"/>
          </a:xfrm>
          <a:prstGeom prst="straightConnector1">
            <a:avLst/>
          </a:prstGeom>
          <a:ln>
            <a:headEnd type="none" w="med" len="med"/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Channel this thought...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052736"/>
            <a:ext cx="8176840" cy="4890294"/>
          </a:xfrm>
        </p:spPr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sz="4000" dirty="0" smtClean="0"/>
              <a:t>“Sharing best practice?</a:t>
            </a:r>
          </a:p>
          <a:p>
            <a:pPr algn="r">
              <a:buNone/>
            </a:pPr>
            <a:r>
              <a:rPr lang="en-GB" sz="4000" dirty="0" smtClean="0"/>
              <a:t>We don’t even share practice!”</a:t>
            </a:r>
          </a:p>
          <a:p>
            <a:pPr algn="r">
              <a:buNone/>
            </a:pPr>
            <a:endParaRPr lang="en-GB" sz="2000" i="1" dirty="0" smtClean="0"/>
          </a:p>
          <a:p>
            <a:pPr algn="r">
              <a:buNone/>
            </a:pPr>
            <a:r>
              <a:rPr lang="en-GB" sz="2000" i="1" dirty="0" smtClean="0"/>
              <a:t>Andrew N. Jackson, Web Archiving Technical Lead, The British Library</a:t>
            </a:r>
          </a:p>
          <a:p>
            <a:pPr algn="r">
              <a:buNone/>
            </a:pPr>
            <a:r>
              <a:rPr lang="en-GB" sz="2000" i="1" dirty="0" smtClean="0"/>
              <a:t>Curate Camp, Toronto, 2</a:t>
            </a:r>
            <a:r>
              <a:rPr lang="en-GB" sz="2000" i="1" baseline="30000" dirty="0" smtClean="0"/>
              <a:t>nd</a:t>
            </a:r>
            <a:r>
              <a:rPr lang="en-GB" sz="2000" i="1" dirty="0" smtClean="0"/>
              <a:t> October 2012</a:t>
            </a:r>
            <a:endParaRPr lang="en-GB" sz="20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Crude maturity model for DP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339752" y="1268760"/>
            <a:ext cx="4176464" cy="1152128"/>
          </a:xfrm>
          <a:prstGeom prst="rect">
            <a:avLst/>
          </a:prstGeom>
          <a:solidFill>
            <a:srgbClr val="0079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600" dirty="0" smtClean="0">
              <a:solidFill>
                <a:schemeClr val="bg1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dirty="0" smtClean="0">
                <a:solidFill>
                  <a:schemeClr val="bg1"/>
                </a:solidFill>
              </a:rPr>
              <a:t>Evidence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2339752" y="3212976"/>
            <a:ext cx="4176464" cy="1152128"/>
          </a:xfrm>
          <a:prstGeom prst="rect">
            <a:avLst/>
          </a:prstGeom>
          <a:solidFill>
            <a:srgbClr val="0079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600" dirty="0" smtClean="0">
              <a:solidFill>
                <a:schemeClr val="bg1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dirty="0" smtClean="0">
                <a:solidFill>
                  <a:schemeClr val="bg1"/>
                </a:solidFill>
              </a:rPr>
              <a:t>Best Practice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2339752" y="5157192"/>
            <a:ext cx="4176464" cy="1152128"/>
          </a:xfrm>
          <a:prstGeom prst="rect">
            <a:avLst/>
          </a:prstGeom>
          <a:solidFill>
            <a:srgbClr val="0079A4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600" dirty="0" smtClean="0">
              <a:solidFill>
                <a:schemeClr val="bg1"/>
              </a:solidFill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GB" sz="3200" dirty="0" smtClean="0">
                <a:solidFill>
                  <a:schemeClr val="bg1"/>
                </a:solidFill>
              </a:rPr>
              <a:t>Standards</a:t>
            </a:r>
            <a:endParaRPr kumimoji="0" lang="en-GB" sz="3200" b="0" i="0" u="none" strike="noStrike" cap="none" normalizeH="0" baseline="0" dirty="0" smtClean="0">
              <a:ln>
                <a:noFill/>
              </a:ln>
              <a:solidFill>
                <a:schemeClr val="bg1"/>
              </a:solidFill>
              <a:effectLst/>
              <a:latin typeface="Arial" charset="0"/>
            </a:endParaRPr>
          </a:p>
        </p:txBody>
      </p:sp>
      <p:sp>
        <p:nvSpPr>
          <p:cNvPr id="10" name="Down Arrow 9"/>
          <p:cNvSpPr/>
          <p:nvPr/>
        </p:nvSpPr>
        <p:spPr bwMode="auto">
          <a:xfrm>
            <a:off x="4139952" y="2492896"/>
            <a:ext cx="576064" cy="648072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Down Arrow 10"/>
          <p:cNvSpPr/>
          <p:nvPr/>
        </p:nvSpPr>
        <p:spPr bwMode="auto">
          <a:xfrm>
            <a:off x="4139952" y="4437112"/>
            <a:ext cx="576064" cy="648072"/>
          </a:xfrm>
          <a:prstGeom prst="downArrow">
            <a:avLst/>
          </a:prstGeom>
          <a:solidFill>
            <a:schemeClr val="bg1">
              <a:lumMod val="6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4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Picture 17" descr="tick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020272" y="5050991"/>
            <a:ext cx="1374841" cy="1258329"/>
          </a:xfrm>
          <a:prstGeom prst="rect">
            <a:avLst/>
          </a:prstGeom>
        </p:spPr>
      </p:pic>
      <p:pic>
        <p:nvPicPr>
          <p:cNvPr id="19" name="Picture 18" descr="tick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020272" y="3145612"/>
            <a:ext cx="1324352" cy="1219492"/>
          </a:xfrm>
          <a:prstGeom prst="rect">
            <a:avLst/>
          </a:prstGeom>
        </p:spPr>
      </p:pic>
      <p:pic>
        <p:nvPicPr>
          <p:cNvPr id="20" name="Picture 19" descr="tick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020272" y="1196752"/>
            <a:ext cx="1324352" cy="121949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932040" y="96887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 smtClean="0">
                <a:solidFill>
                  <a:schemeClr val="bg1"/>
                </a:solidFill>
              </a:rPr>
              <a:t>TM</a:t>
            </a:r>
            <a:endParaRPr lang="en-GB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SPRUCE </a:t>
            </a:r>
            <a:r>
              <a:rPr lang="en-GB" dirty="0" err="1" smtClean="0"/>
              <a:t>Mashup</a:t>
            </a:r>
            <a:r>
              <a:rPr lang="en-GB" dirty="0" smtClean="0"/>
              <a:t>: A journey in 3 days flat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788400" cy="5544616"/>
          </a:xfrm>
        </p:spPr>
        <p:txBody>
          <a:bodyPr/>
          <a:lstStyle/>
          <a:p>
            <a:r>
              <a:rPr lang="en-GB" dirty="0" smtClean="0"/>
              <a:t>30 people, 1 room, 3 days</a:t>
            </a:r>
          </a:p>
          <a:p>
            <a:r>
              <a:rPr lang="en-GB" dirty="0" smtClean="0"/>
              <a:t>Data-&gt;Issue-&gt;Solution-&gt;Understanding</a:t>
            </a:r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endParaRPr lang="en-GB" dirty="0" smtClean="0"/>
          </a:p>
          <a:p>
            <a:endParaRPr lang="en-GB" dirty="0" smtClean="0"/>
          </a:p>
        </p:txBody>
      </p:sp>
      <p:pic>
        <p:nvPicPr>
          <p:cNvPr id="11" name="Picture 2" descr="C:\Users\libprw\Spruce\Events\Glasgow Mashup\Glasgow Mashu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7824" y="2420938"/>
            <a:ext cx="5004296" cy="3791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6"/>
          <p:cNvSpPr txBox="1">
            <a:spLocks noChangeArrowheads="1"/>
          </p:cNvSpPr>
          <p:nvPr/>
        </p:nvSpPr>
        <p:spPr bwMode="auto">
          <a:xfrm>
            <a:off x="5863034" y="3933056"/>
            <a:ext cx="21653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GB" i="1" dirty="0"/>
              <a:t>Glasgow </a:t>
            </a:r>
            <a:r>
              <a:rPr lang="en-GB" i="1" dirty="0" err="1"/>
              <a:t>Mashup</a:t>
            </a:r>
            <a:endParaRPr lang="en-GB" i="1" dirty="0"/>
          </a:p>
          <a:p>
            <a:pPr algn="ctr">
              <a:spcBef>
                <a:spcPct val="20000"/>
              </a:spcBef>
            </a:pPr>
            <a:r>
              <a:rPr lang="en-GB" i="1" dirty="0"/>
              <a:t>April 2012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ibprw\Spruce\Images\Book sprint images\web\analyse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93729" y="1052736"/>
            <a:ext cx="4314775" cy="367461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DP collaboration via face to face events: Mashups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3 SPRUCE </a:t>
            </a:r>
            <a:r>
              <a:rPr lang="en-GB" dirty="0" err="1" smtClean="0"/>
              <a:t>Mashups</a:t>
            </a:r>
            <a:endParaRPr lang="en-GB" dirty="0" smtClean="0"/>
          </a:p>
          <a:p>
            <a:pPr lvl="1"/>
            <a:r>
              <a:rPr lang="en-GB" dirty="0" smtClean="0"/>
              <a:t>3 day, agile workshops</a:t>
            </a:r>
          </a:p>
          <a:p>
            <a:pPr lvl="1"/>
            <a:r>
              <a:rPr lang="en-GB" dirty="0" smtClean="0"/>
              <a:t>Practitioners bring data</a:t>
            </a:r>
          </a:p>
          <a:p>
            <a:pPr lvl="1"/>
            <a:r>
              <a:rPr lang="en-GB" dirty="0" smtClean="0"/>
              <a:t>Developers work with them</a:t>
            </a:r>
          </a:p>
          <a:p>
            <a:pPr lvl="1"/>
            <a:r>
              <a:rPr lang="en-GB" dirty="0" smtClean="0"/>
              <a:t>Solve concrete DP challenges</a:t>
            </a:r>
          </a:p>
          <a:p>
            <a:pPr lvl="1"/>
            <a:r>
              <a:rPr lang="en-GB" b="1" dirty="0" smtClean="0"/>
              <a:t>Business case exercises</a:t>
            </a:r>
          </a:p>
          <a:p>
            <a:r>
              <a:rPr lang="en-GB" dirty="0" smtClean="0"/>
              <a:t>Characterisation Hackathon</a:t>
            </a:r>
          </a:p>
          <a:p>
            <a:pPr lvl="1"/>
            <a:r>
              <a:rPr lang="en-GB" dirty="0" smtClean="0"/>
              <a:t>Representatives from:</a:t>
            </a:r>
          </a:p>
          <a:p>
            <a:pPr lvl="1"/>
            <a:r>
              <a:rPr lang="en-GB" dirty="0" smtClean="0"/>
              <a:t>JHOVE, JHOVE2, DROID, FIDO, C3PO and FITS</a:t>
            </a:r>
          </a:p>
          <a:p>
            <a:pPr lvl="1"/>
            <a:r>
              <a:rPr lang="en-GB" dirty="0" smtClean="0"/>
              <a:t>Tika-&gt;FITS+C3PO, FF magic, PDF risk</a:t>
            </a:r>
          </a:p>
          <a:p>
            <a:pPr lvl="1"/>
            <a:endParaRPr lang="en-GB" dirty="0" smtClean="0"/>
          </a:p>
          <a:p>
            <a:pPr lvl="1"/>
            <a:r>
              <a:rPr lang="en-GB" dirty="0" smtClean="0"/>
              <a:t>More on </a:t>
            </a:r>
            <a:r>
              <a:rPr lang="en-GB" dirty="0" err="1" smtClean="0"/>
              <a:t>mashups</a:t>
            </a:r>
            <a:r>
              <a:rPr lang="en-GB" dirty="0" smtClean="0"/>
              <a:t>: </a:t>
            </a:r>
            <a:r>
              <a:rPr lang="en-GB" dirty="0" smtClean="0">
                <a:hlinkClick r:id="rId3"/>
              </a:rPr>
              <a:t>http://bit.ly/spruce-mashup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SPRUCE </a:t>
            </a:r>
            <a:r>
              <a:rPr lang="en-GB" dirty="0" err="1" smtClean="0"/>
              <a:t>Mashups</a:t>
            </a:r>
            <a:r>
              <a:rPr lang="en-GB" dirty="0" smtClean="0"/>
              <a:t> – the impact</a:t>
            </a:r>
            <a:endParaRPr lang="en-GB" dirty="0"/>
          </a:p>
        </p:txBody>
      </p:sp>
      <p:grpSp>
        <p:nvGrpSpPr>
          <p:cNvPr id="3" name="Group 10"/>
          <p:cNvGrpSpPr/>
          <p:nvPr/>
        </p:nvGrpSpPr>
        <p:grpSpPr>
          <a:xfrm>
            <a:off x="5522664" y="1276291"/>
            <a:ext cx="3225800" cy="5105037"/>
            <a:chOff x="431800" y="1196752"/>
            <a:chExt cx="3225800" cy="5105037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31800" y="1196752"/>
              <a:ext cx="1763936" cy="51050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5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314160" y="1412776"/>
              <a:ext cx="1343440" cy="47300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oup 9"/>
          <p:cNvGrpSpPr/>
          <p:nvPr/>
        </p:nvGrpSpPr>
        <p:grpSpPr>
          <a:xfrm>
            <a:off x="323528" y="1291258"/>
            <a:ext cx="3539877" cy="5018062"/>
            <a:chOff x="5004048" y="1124744"/>
            <a:chExt cx="3539877" cy="5018062"/>
          </a:xfrm>
        </p:grpSpPr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04048" y="1124744"/>
              <a:ext cx="3539877" cy="2809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492080" y="4298751"/>
              <a:ext cx="2392288" cy="18440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9" name="TextBox 8"/>
          <p:cNvSpPr txBox="1"/>
          <p:nvPr/>
        </p:nvSpPr>
        <p:spPr>
          <a:xfrm rot="5400000">
            <a:off x="1922222" y="3486494"/>
            <a:ext cx="568863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800" dirty="0" smtClean="0">
                <a:hlinkClick r:id="rId6"/>
              </a:rPr>
              <a:t>http://bit.ly/spruce-results</a:t>
            </a:r>
            <a:endParaRPr lang="en-GB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libprw\Spruce\Images\Book sprint images\web\CaseStudies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03069" y="4760961"/>
            <a:ext cx="2505435" cy="2196431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SPRUCE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Follow up funding awards</a:t>
            </a:r>
          </a:p>
          <a:p>
            <a:pPr lvl="1"/>
            <a:r>
              <a:rPr lang="en-GB" dirty="0" smtClean="0"/>
              <a:t>£60k distributed in £5k awards</a:t>
            </a:r>
          </a:p>
          <a:p>
            <a:pPr lvl="1"/>
            <a:r>
              <a:rPr lang="en-GB" dirty="0" smtClean="0"/>
              <a:t>Short projects building on preservation or business case work from </a:t>
            </a:r>
            <a:r>
              <a:rPr lang="en-GB" dirty="0" err="1" smtClean="0"/>
              <a:t>mashups</a:t>
            </a:r>
            <a:r>
              <a:rPr lang="en-GB" dirty="0" smtClean="0"/>
              <a:t> (eligible to event attendees only)</a:t>
            </a:r>
          </a:p>
          <a:p>
            <a:pPr lvl="1"/>
            <a:r>
              <a:rPr lang="en-GB" dirty="0" smtClean="0"/>
              <a:t>Final five projects </a:t>
            </a:r>
            <a:r>
              <a:rPr lang="en-GB" dirty="0" smtClean="0"/>
              <a:t>have just been completed</a:t>
            </a:r>
            <a:endParaRPr lang="en-GB" dirty="0" smtClean="0"/>
          </a:p>
          <a:p>
            <a:r>
              <a:rPr lang="en-GB" dirty="0" smtClean="0"/>
              <a:t>Project themes:</a:t>
            </a:r>
          </a:p>
          <a:p>
            <a:pPr lvl="1"/>
            <a:r>
              <a:rPr lang="en-GB" dirty="0" smtClean="0"/>
              <a:t>User led preservation tool enhancement</a:t>
            </a:r>
          </a:p>
          <a:p>
            <a:pPr lvl="1"/>
            <a:r>
              <a:rPr lang="en-GB" dirty="0" smtClean="0"/>
              <a:t>Digital preservation kick starts</a:t>
            </a:r>
          </a:p>
          <a:p>
            <a:pPr lvl="1"/>
            <a:r>
              <a:rPr lang="en-GB" dirty="0" smtClean="0"/>
              <a:t>Audits and business cases for further funding</a:t>
            </a:r>
          </a:p>
          <a:p>
            <a:pPr lvl="1"/>
            <a:r>
              <a:rPr lang="en-GB" dirty="0" smtClean="0"/>
              <a:t>Media imaging and data stabilisation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The awards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sz="1600" b="1" dirty="0" smtClean="0"/>
              <a:t>Institute of Education</a:t>
            </a:r>
            <a:r>
              <a:rPr lang="en-GB" sz="1600" dirty="0" smtClean="0"/>
              <a:t>: A review of approach and generation of a business case for digital administrative record keeping</a:t>
            </a:r>
          </a:p>
          <a:p>
            <a:r>
              <a:rPr lang="en-GB" sz="1600" b="1" dirty="0" smtClean="0"/>
              <a:t>Archaeology Data Service</a:t>
            </a:r>
            <a:r>
              <a:rPr lang="en-GB" sz="1600" dirty="0" smtClean="0"/>
              <a:t>: Resource Audit and Comparison Tool (</a:t>
            </a:r>
            <a:r>
              <a:rPr lang="en-GB" sz="1600" dirty="0" err="1" smtClean="0"/>
              <a:t>ReACT</a:t>
            </a:r>
            <a:r>
              <a:rPr lang="en-GB" sz="1600" dirty="0" smtClean="0"/>
              <a:t>)</a:t>
            </a:r>
          </a:p>
          <a:p>
            <a:r>
              <a:rPr lang="en-GB" sz="1600" b="1" dirty="0" smtClean="0"/>
              <a:t>Malta Music Project at University of Hull</a:t>
            </a:r>
            <a:r>
              <a:rPr lang="en-GB" sz="1600" dirty="0" smtClean="0"/>
              <a:t>: Depositing Data from </a:t>
            </a:r>
            <a:r>
              <a:rPr lang="en-GB" sz="1600" dirty="0" err="1" smtClean="0"/>
              <a:t>Facebook</a:t>
            </a:r>
            <a:r>
              <a:rPr lang="en-GB" sz="1600" dirty="0" smtClean="0"/>
              <a:t> to </a:t>
            </a:r>
            <a:r>
              <a:rPr lang="en-GB" sz="1600" dirty="0" err="1" smtClean="0"/>
              <a:t>MediaWiki</a:t>
            </a:r>
            <a:endParaRPr lang="en-GB" sz="1600" dirty="0" smtClean="0"/>
          </a:p>
          <a:p>
            <a:r>
              <a:rPr lang="en-GB" sz="1600" b="1" dirty="0" err="1" smtClean="0"/>
              <a:t>Bishopsgate</a:t>
            </a:r>
            <a:r>
              <a:rPr lang="en-GB" sz="1600" b="1" dirty="0" smtClean="0"/>
              <a:t> Institute Library</a:t>
            </a:r>
            <a:r>
              <a:rPr lang="en-GB" sz="1600" dirty="0" smtClean="0"/>
              <a:t>: Digital Collections Audit and Preservation Business Case</a:t>
            </a:r>
          </a:p>
          <a:p>
            <a:r>
              <a:rPr lang="en-GB" sz="1600" b="1" dirty="0" smtClean="0"/>
              <a:t>BEAM at </a:t>
            </a:r>
            <a:r>
              <a:rPr lang="en-GB" sz="1600" b="1" dirty="0" err="1" smtClean="0"/>
              <a:t>Bodeleian</a:t>
            </a:r>
            <a:r>
              <a:rPr lang="en-GB" sz="1600" b="1" dirty="0" smtClean="0"/>
              <a:t> Libraries</a:t>
            </a:r>
            <a:r>
              <a:rPr lang="en-GB" sz="1600" dirty="0" smtClean="0"/>
              <a:t>: Sprucing up the </a:t>
            </a:r>
            <a:r>
              <a:rPr lang="en-GB" sz="1600" dirty="0" err="1" smtClean="0"/>
              <a:t>TikaFileIdentifier</a:t>
            </a:r>
            <a:endParaRPr lang="en-GB" sz="1600" dirty="0" smtClean="0"/>
          </a:p>
          <a:p>
            <a:r>
              <a:rPr lang="en-GB" sz="1600" b="1" dirty="0" smtClean="0"/>
              <a:t>Gary McGath</a:t>
            </a:r>
            <a:r>
              <a:rPr lang="en-GB" sz="1600" dirty="0" smtClean="0"/>
              <a:t>: FITS Enhancements</a:t>
            </a:r>
          </a:p>
          <a:p>
            <a:r>
              <a:rPr lang="en-GB" sz="1600" b="1" dirty="0" smtClean="0"/>
              <a:t>Creative Pragmatics</a:t>
            </a:r>
            <a:r>
              <a:rPr lang="en-GB" sz="1600" dirty="0" smtClean="0"/>
              <a:t>: C3PO Community Ready</a:t>
            </a:r>
          </a:p>
          <a:p>
            <a:r>
              <a:rPr lang="en-GB" sz="1600" b="1" dirty="0" smtClean="0"/>
              <a:t>Northumberland Estates</a:t>
            </a:r>
            <a:r>
              <a:rPr lang="en-GB" sz="1600" dirty="0" smtClean="0"/>
              <a:t>: Preservation as a Service - Repository Business Case (due for completion November 2013)</a:t>
            </a:r>
          </a:p>
          <a:p>
            <a:r>
              <a:rPr lang="en-GB" sz="1600" b="1" dirty="0" smtClean="0"/>
              <a:t>University of Hull</a:t>
            </a:r>
            <a:r>
              <a:rPr lang="en-GB" sz="1600" dirty="0" smtClean="0"/>
              <a:t>: Establishing a Workflow Model for Audio CD Preservation (due for completion November 2013)</a:t>
            </a:r>
          </a:p>
          <a:p>
            <a:r>
              <a:rPr lang="en-GB" sz="1600" b="1" dirty="0" err="1" smtClean="0"/>
              <a:t>Lovebytes</a:t>
            </a:r>
            <a:r>
              <a:rPr lang="en-GB" sz="1600" dirty="0" smtClean="0"/>
              <a:t>: </a:t>
            </a:r>
            <a:r>
              <a:rPr lang="en-GB" sz="1600" dirty="0" err="1" smtClean="0"/>
              <a:t>Lovebytes</a:t>
            </a:r>
            <a:r>
              <a:rPr lang="en-GB" sz="1600" dirty="0" smtClean="0"/>
              <a:t> Media Archive Project (due for completion November 2013)</a:t>
            </a:r>
          </a:p>
          <a:p>
            <a:r>
              <a:rPr lang="en-GB" sz="1600" b="1" dirty="0" smtClean="0"/>
              <a:t>University of Nottingham</a:t>
            </a:r>
            <a:r>
              <a:rPr lang="en-GB" sz="1600" dirty="0" smtClean="0"/>
              <a:t>: Metadata for Preservation (due for completion November 2013)</a:t>
            </a:r>
          </a:p>
          <a:p>
            <a:r>
              <a:rPr lang="en-GB" sz="1600" b="1" dirty="0" smtClean="0"/>
              <a:t>FITS Blitz</a:t>
            </a:r>
            <a:r>
              <a:rPr lang="en-GB" sz="1600" dirty="0" smtClean="0"/>
              <a:t>: Making FITS community sustainable</a:t>
            </a:r>
          </a:p>
          <a:p>
            <a:pPr marL="177800" lvl="1" indent="-177800">
              <a:buFont typeface="Arial" charset="0"/>
              <a:buChar char="•"/>
            </a:pPr>
            <a:r>
              <a:rPr lang="en-GB" dirty="0" smtClean="0">
                <a:hlinkClick r:id="rId2"/>
              </a:rPr>
              <a:t>http://bit.ly/spruce-awards</a:t>
            </a:r>
            <a:endParaRPr lang="en-GB" dirty="0" smtClean="0"/>
          </a:p>
          <a:p>
            <a:endParaRPr lang="en-GB" sz="1600" dirty="0"/>
          </a:p>
        </p:txBody>
      </p:sp>
      <p:pic>
        <p:nvPicPr>
          <p:cNvPr id="5" name="Picture 4" descr="C:\Users\libprw\Spruce\Images\Book sprint images\web\format_c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6021288"/>
            <a:ext cx="707240" cy="707240"/>
          </a:xfrm>
          <a:prstGeom prst="rect">
            <a:avLst/>
          </a:prstGeom>
          <a:noFill/>
        </p:spPr>
      </p:pic>
      <p:pic>
        <p:nvPicPr>
          <p:cNvPr id="6" name="Picture 5" descr="C:\Users\libprw\Spruce\Images\Book sprint images\web\format_floppydisc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32240" y="5677760"/>
            <a:ext cx="973569" cy="991600"/>
          </a:xfrm>
          <a:prstGeom prst="rect">
            <a:avLst/>
          </a:prstGeom>
          <a:noFill/>
        </p:spPr>
      </p:pic>
      <p:pic>
        <p:nvPicPr>
          <p:cNvPr id="7" name="Picture 6" descr="C:\Users\libprw\Spruce\Images\Book sprint images\web\format_usbstick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36395" y="5949280"/>
            <a:ext cx="1023837" cy="662170"/>
          </a:xfrm>
          <a:prstGeom prst="rect">
            <a:avLst/>
          </a:prstGeom>
          <a:noFill/>
        </p:spPr>
      </p:pic>
      <p:pic>
        <p:nvPicPr>
          <p:cNvPr id="8" name="Picture 2" descr="C:\Users\libprw\Spruce\Images\Book sprint images\web\format_cassette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797105" y="5517232"/>
            <a:ext cx="1182638" cy="11826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ibprw\Spruce\Images\Book sprint images\web\ArchiveData_safe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8618" y="2502799"/>
            <a:ext cx="3189821" cy="193431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668592" cy="576263"/>
          </a:xfrm>
        </p:spPr>
        <p:txBody>
          <a:bodyPr/>
          <a:lstStyle/>
          <a:p>
            <a:r>
              <a:rPr lang="en-GB" dirty="0" smtClean="0"/>
              <a:t>Online Approaches to Collaboration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Three key aims:</a:t>
            </a:r>
          </a:p>
          <a:p>
            <a:pPr lvl="1"/>
            <a:r>
              <a:rPr lang="en-GB" dirty="0" smtClean="0"/>
              <a:t>Develop the community – get people working together more effectively and increase awareness of others skills and others work that can be exploited</a:t>
            </a:r>
          </a:p>
          <a:p>
            <a:pPr lvl="1"/>
            <a:r>
              <a:rPr lang="en-GB" dirty="0" smtClean="0"/>
              <a:t>Develop some shared DP resources</a:t>
            </a:r>
          </a:p>
          <a:p>
            <a:pPr lvl="1"/>
            <a:r>
              <a:rPr lang="en-GB" dirty="0" smtClean="0"/>
              <a:t>Tackle some key “collaboration fails”</a:t>
            </a:r>
          </a:p>
          <a:p>
            <a:r>
              <a:rPr lang="en-GB" dirty="0" smtClean="0"/>
              <a:t>Experimental...</a:t>
            </a:r>
          </a:p>
          <a:p>
            <a:pPr lvl="1"/>
            <a:r>
              <a:rPr lang="en-GB" dirty="0" smtClean="0"/>
              <a:t>Explore and learn the lessons</a:t>
            </a:r>
          </a:p>
          <a:p>
            <a:r>
              <a:rPr lang="en-GB" dirty="0" smtClean="0"/>
              <a:t>All are collaborations in themselves, not necessarily “SPRUCE” initiatives</a:t>
            </a:r>
          </a:p>
          <a:p>
            <a:r>
              <a:rPr lang="en-GB" dirty="0" smtClean="0">
                <a:hlinkClick r:id="rId3"/>
              </a:rPr>
              <a:t>http://bit.ly/spr-collaborate</a:t>
            </a:r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The initiatives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1124744"/>
            <a:ext cx="8392864" cy="5544616"/>
          </a:xfrm>
        </p:spPr>
        <p:txBody>
          <a:bodyPr/>
          <a:lstStyle/>
          <a:p>
            <a:r>
              <a:rPr lang="en-GB" dirty="0" smtClean="0"/>
              <a:t>Atlas of digital damages</a:t>
            </a:r>
          </a:p>
          <a:p>
            <a:r>
              <a:rPr lang="en-GB" dirty="0" smtClean="0"/>
              <a:t>Q&amp;A site for digital preservation</a:t>
            </a:r>
          </a:p>
          <a:p>
            <a:r>
              <a:rPr lang="en-GB" dirty="0" smtClean="0"/>
              <a:t>File format information</a:t>
            </a:r>
          </a:p>
          <a:p>
            <a:pPr lvl="1"/>
            <a:r>
              <a:rPr lang="en-GB" dirty="0" smtClean="0">
                <a:hlinkClick r:id="rId2"/>
              </a:rPr>
              <a:t>http://fileformats.archiveteam.org/</a:t>
            </a:r>
            <a:endParaRPr lang="en-GB" dirty="0" smtClean="0"/>
          </a:p>
          <a:p>
            <a:pPr lvl="1"/>
            <a:r>
              <a:rPr lang="en-GB" dirty="0" smtClean="0"/>
              <a:t>CRISP</a:t>
            </a:r>
          </a:p>
          <a:p>
            <a:r>
              <a:rPr lang="en-GB" dirty="0" smtClean="0"/>
              <a:t>Datasets, Issues and Solutions</a:t>
            </a:r>
          </a:p>
          <a:p>
            <a:r>
              <a:rPr lang="en-GB" dirty="0" smtClean="0"/>
              <a:t>Format Corpus</a:t>
            </a:r>
          </a:p>
          <a:p>
            <a:r>
              <a:rPr lang="en-GB" dirty="0" smtClean="0"/>
              <a:t>Online collaborative events:</a:t>
            </a:r>
          </a:p>
          <a:p>
            <a:pPr lvl="1"/>
            <a:r>
              <a:rPr lang="en-GB" dirty="0" smtClean="0"/>
              <a:t>#</a:t>
            </a:r>
            <a:r>
              <a:rPr lang="en-GB" dirty="0" err="1" smtClean="0"/>
              <a:t>fileidhack</a:t>
            </a:r>
            <a:r>
              <a:rPr lang="en-GB" dirty="0" smtClean="0"/>
              <a:t>: 24 hour file format id </a:t>
            </a:r>
            <a:r>
              <a:rPr lang="en-GB" dirty="0" err="1" smtClean="0"/>
              <a:t>hackathon</a:t>
            </a:r>
            <a:endParaRPr lang="en-GB" dirty="0" smtClean="0"/>
          </a:p>
          <a:p>
            <a:pPr lvl="1"/>
            <a:r>
              <a:rPr lang="en-GB" dirty="0" smtClean="0"/>
              <a:t>AV </a:t>
            </a:r>
            <a:r>
              <a:rPr lang="en-GB" dirty="0" err="1" smtClean="0"/>
              <a:t>CurateCamp</a:t>
            </a:r>
            <a:endParaRPr lang="en-GB" dirty="0" smtClean="0"/>
          </a:p>
          <a:p>
            <a:r>
              <a:rPr lang="en-GB" dirty="0" smtClean="0"/>
              <a:t>COPTR</a:t>
            </a:r>
          </a:p>
          <a:p>
            <a:pPr lvl="1"/>
            <a:endParaRPr lang="en-GB" dirty="0" smtClean="0"/>
          </a:p>
        </p:txBody>
      </p:sp>
      <p:pic>
        <p:nvPicPr>
          <p:cNvPr id="5" name="Picture 2" descr="C:\Users\libprw\Spruce\Images\Book sprint images\web\DamagedData_ma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9178" y="980728"/>
            <a:ext cx="3563342" cy="3236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Finding tools: profusion of registries/lists</a:t>
            </a:r>
            <a:endParaRPr lang="en-GB" dirty="0"/>
          </a:p>
        </p:txBody>
      </p:sp>
      <p:sp>
        <p:nvSpPr>
          <p:cNvPr id="5" name="Rectangle 4"/>
          <p:cNvSpPr/>
          <p:nvPr/>
        </p:nvSpPr>
        <p:spPr>
          <a:xfrm>
            <a:off x="468312" y="1033854"/>
            <a:ext cx="8424167" cy="58631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﻿The OPF Tool Registry: </a:t>
            </a:r>
            <a:r>
              <a:rPr lang="en-GB" sz="1500" dirty="0" err="1" smtClean="0"/>
              <a:t>Embyonic</a:t>
            </a:r>
            <a:r>
              <a:rPr lang="en-GB" sz="1500" dirty="0" smtClean="0"/>
              <a:t> OPF wiki registry of digital preservation tools, uses tagging to make browsing easy, and references experiences of using the tools where available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﻿</a:t>
            </a:r>
            <a:r>
              <a:rPr lang="en-GB" sz="1500" dirty="0" err="1" smtClean="0"/>
              <a:t>AQuA</a:t>
            </a:r>
            <a:r>
              <a:rPr lang="en-GB" sz="1500" dirty="0" smtClean="0"/>
              <a:t> </a:t>
            </a:r>
            <a:r>
              <a:rPr lang="en-GB" sz="1500" dirty="0" err="1" smtClean="0"/>
              <a:t>Mashup</a:t>
            </a:r>
            <a:r>
              <a:rPr lang="en-GB" sz="1500" dirty="0" smtClean="0"/>
              <a:t> Tool List: Flat list of tools that were mentioned during the </a:t>
            </a:r>
            <a:r>
              <a:rPr lang="en-GB" sz="1500" dirty="0" err="1" smtClean="0"/>
              <a:t>AQuA</a:t>
            </a:r>
            <a:r>
              <a:rPr lang="en-GB" sz="1500" dirty="0" smtClean="0"/>
              <a:t> Project </a:t>
            </a:r>
            <a:r>
              <a:rPr lang="en-GB" sz="1500" dirty="0" err="1" smtClean="0"/>
              <a:t>mashups</a:t>
            </a:r>
            <a:r>
              <a:rPr lang="en-GB" sz="1500" dirty="0" smtClean="0"/>
              <a:t> (some of this has been migrated to the Registry, above)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AJ Tool Registry: Andy Jackson's Delicious bookmarks of other tool lists.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err="1" smtClean="0"/>
              <a:t>Digitial</a:t>
            </a:r>
            <a:r>
              <a:rPr lang="en-GB" sz="1500" dirty="0" smtClean="0"/>
              <a:t> </a:t>
            </a:r>
            <a:r>
              <a:rPr lang="en-GB" sz="1500" dirty="0" err="1" smtClean="0"/>
              <a:t>Curation</a:t>
            </a:r>
            <a:r>
              <a:rPr lang="en-GB" sz="1500" dirty="0" smtClean="0"/>
              <a:t> Centre catalogue of Tools and Services: Tool list categorised by function and user. Has some quite detailed descriptions of the tools.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Some Forensics Tools: Blog post from the DPC event on digital forensics, listing all the tools that were mentioned during the event.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Digital </a:t>
            </a:r>
            <a:r>
              <a:rPr lang="en-GB" sz="1500" dirty="0" err="1" smtClean="0"/>
              <a:t>Curation</a:t>
            </a:r>
            <a:r>
              <a:rPr lang="en-GB" sz="1500" dirty="0" smtClean="0"/>
              <a:t> Exchange Tool list : A lengthy but flat list of digital </a:t>
            </a:r>
            <a:r>
              <a:rPr lang="en-GB" sz="1500" dirty="0" err="1" smtClean="0"/>
              <a:t>curation</a:t>
            </a:r>
            <a:r>
              <a:rPr lang="en-GB" sz="1500" dirty="0" smtClean="0"/>
              <a:t> tools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err="1" smtClean="0"/>
              <a:t>Agogified</a:t>
            </a:r>
            <a:r>
              <a:rPr lang="en-GB" sz="1500" dirty="0" smtClean="0"/>
              <a:t> Digital Preservation Tools and Services: Short list of well known DP community sourced tools from Bill </a:t>
            </a:r>
            <a:r>
              <a:rPr lang="en-GB" sz="1500" dirty="0" err="1" smtClean="0"/>
              <a:t>LeFurgy</a:t>
            </a:r>
            <a:endParaRPr lang="en-GB" sz="1500" dirty="0" smtClean="0"/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err="1" smtClean="0"/>
              <a:t>LoC</a:t>
            </a:r>
            <a:r>
              <a:rPr lang="en-GB" sz="1500" dirty="0" smtClean="0"/>
              <a:t> Supported Digital Preservation Tools: Also see this short blog post listing a handful of Library of Congress supported tools and initiatives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Gary </a:t>
            </a:r>
            <a:r>
              <a:rPr lang="en-GB" sz="1500" dirty="0" err="1" smtClean="0"/>
              <a:t>McGath's</a:t>
            </a:r>
            <a:r>
              <a:rPr lang="en-GB" sz="1500" dirty="0" smtClean="0"/>
              <a:t> list of software for extracting file format information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Just Solve Software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Lots of software links and lists on various parts of the Forensics Wiki including for example File format ID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PADI list of tools and papers about tool initiatives: Quite an old list from the now defunct PADI site that has been archived in Pandora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Gloucestershire Archives tool list: short list of community tools, several are wrapped by their alpha workbench software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smtClean="0"/>
              <a:t>Report from CARLI Digital Preservation Conference: tools and services that were discussed. Some interesting web services covered.</a:t>
            </a:r>
          </a:p>
          <a:p>
            <a:pPr marL="285750" indent="-285750">
              <a:buClr>
                <a:schemeClr val="accent6"/>
              </a:buClr>
              <a:buFont typeface="Wingdings" pitchFamily="2" charset="2"/>
              <a:buChar char="§"/>
              <a:defRPr/>
            </a:pPr>
            <a:r>
              <a:rPr lang="en-GB" sz="1500" dirty="0" err="1" smtClean="0"/>
              <a:t>Fileformat</a:t>
            </a:r>
            <a:r>
              <a:rPr lang="en-GB" sz="1500" dirty="0" smtClean="0"/>
              <a:t> info's tools for dealing with file formats ...........</a:t>
            </a:r>
            <a:endParaRPr lang="en-GB" sz="1500" b="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COPTR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392864" cy="5544616"/>
          </a:xfrm>
        </p:spPr>
        <p:txBody>
          <a:bodyPr/>
          <a:lstStyle/>
          <a:p>
            <a:r>
              <a:rPr lang="en-GB" b="1" dirty="0" smtClean="0"/>
              <a:t>Community Owned digital Preservation Tool Registry (COPTR)</a:t>
            </a:r>
          </a:p>
          <a:p>
            <a:endParaRPr lang="en-GB" dirty="0" smtClean="0"/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Create a new tool registry in a neutral location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Engage organisations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Collate and combine tool entries from existing registries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Expose a data feed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Close down the source registries</a:t>
            </a:r>
          </a:p>
          <a:p>
            <a:pPr marL="514350" indent="-514350">
              <a:buFont typeface="+mj-lt"/>
              <a:buAutoNum type="arabicPeriod"/>
            </a:pPr>
            <a:r>
              <a:rPr lang="en-GB" dirty="0" smtClean="0"/>
              <a:t>Drive forward community buy in and maintenance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COPTR: An ANADP and SPRUCE initiative</a:t>
            </a:r>
            <a:endParaRPr lang="en-GB" dirty="0"/>
          </a:p>
        </p:txBody>
      </p:sp>
      <p:pic>
        <p:nvPicPr>
          <p:cNvPr id="1026" name="Picture 2" descr="C:\Users\libprw\Spruce\Images\coptr\coptrlogo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" y="1038108"/>
            <a:ext cx="4176464" cy="1814828"/>
          </a:xfrm>
          <a:prstGeom prst="rect">
            <a:avLst/>
          </a:prstGeom>
          <a:noFill/>
        </p:spPr>
      </p:pic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4587528" y="1038108"/>
            <a:ext cx="4556472" cy="2736304"/>
          </a:xfrm>
        </p:spPr>
        <p:txBody>
          <a:bodyPr/>
          <a:lstStyle/>
          <a:p>
            <a:r>
              <a:rPr lang="en-GB" dirty="0" smtClean="0">
                <a:hlinkClick r:id="rId3"/>
              </a:rPr>
              <a:t>http://coptr.digipres.org</a:t>
            </a:r>
            <a:endParaRPr lang="en-GB" dirty="0" smtClean="0"/>
          </a:p>
          <a:p>
            <a:r>
              <a:rPr lang="en-GB" dirty="0" smtClean="0"/>
              <a:t>Beta launch was on Monday!</a:t>
            </a:r>
          </a:p>
          <a:p>
            <a:endParaRPr lang="en-GB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355600" y="3212976"/>
            <a:ext cx="8392864" cy="5544616"/>
          </a:xfrm>
        </p:spPr>
        <p:txBody>
          <a:bodyPr/>
          <a:lstStyle/>
          <a:p>
            <a:r>
              <a:rPr lang="en-GB" dirty="0" smtClean="0"/>
              <a:t>Collaboration between these organisations:</a:t>
            </a:r>
          </a:p>
          <a:p>
            <a:pPr lvl="1"/>
            <a:r>
              <a:rPr lang="en-GB" dirty="0" smtClean="0"/>
              <a:t>The Open Planets Foundation (OPF)</a:t>
            </a:r>
          </a:p>
          <a:p>
            <a:pPr lvl="1"/>
            <a:r>
              <a:rPr lang="en-GB" dirty="0" smtClean="0"/>
              <a:t>The National Digital Stewardship Alliance (NDSA)</a:t>
            </a:r>
          </a:p>
          <a:p>
            <a:pPr lvl="1"/>
            <a:r>
              <a:rPr lang="en-GB" dirty="0" smtClean="0"/>
              <a:t>The Digital </a:t>
            </a:r>
            <a:r>
              <a:rPr lang="en-GB" dirty="0" err="1" smtClean="0"/>
              <a:t>Curation</a:t>
            </a:r>
            <a:r>
              <a:rPr lang="en-GB" dirty="0" smtClean="0"/>
              <a:t> Centre (DCC)</a:t>
            </a:r>
          </a:p>
          <a:p>
            <a:pPr lvl="1"/>
            <a:r>
              <a:rPr lang="en-GB" dirty="0" smtClean="0"/>
              <a:t>The Digital </a:t>
            </a:r>
            <a:r>
              <a:rPr lang="en-GB" dirty="0" err="1" smtClean="0"/>
              <a:t>Curation</a:t>
            </a:r>
            <a:r>
              <a:rPr lang="en-GB" dirty="0" smtClean="0"/>
              <a:t> Exchange (DCE)</a:t>
            </a:r>
          </a:p>
          <a:p>
            <a:pPr lvl="1"/>
            <a:r>
              <a:rPr lang="en-GB" dirty="0" smtClean="0"/>
              <a:t>The Preserving Objects With Restricted Resources (POWRR)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libprw\Spruce\Images\Book sprint images\web\ArchiveData_PickleJar_web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5600" y="3070605"/>
            <a:ext cx="2416200" cy="378739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956624" cy="576263"/>
          </a:xfrm>
        </p:spPr>
        <p:txBody>
          <a:bodyPr/>
          <a:lstStyle/>
          <a:p>
            <a:r>
              <a:rPr lang="en-GB" dirty="0" smtClean="0"/>
              <a:t>COPTR solve a challenge, demo an approach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5600" y="980728"/>
            <a:ext cx="8392864" cy="5544616"/>
          </a:xfrm>
        </p:spPr>
        <p:txBody>
          <a:bodyPr/>
          <a:lstStyle/>
          <a:p>
            <a:r>
              <a:rPr lang="en-GB" dirty="0" smtClean="0"/>
              <a:t>Considerable impact at #ANADPII (Aligning National Approaches to Digital Preservation)</a:t>
            </a:r>
          </a:p>
          <a:p>
            <a:r>
              <a:rPr lang="en-GB" dirty="0" smtClean="0"/>
              <a:t>Potential to apply this approach in other areas</a:t>
            </a:r>
          </a:p>
          <a:p>
            <a:r>
              <a:rPr lang="en-GB" dirty="0" smtClean="0"/>
              <a:t>Home grown Q&amp;A site at the same neutral URL, with many DP groups already engaged to contribute</a:t>
            </a:r>
          </a:p>
          <a:p>
            <a:endParaRPr lang="en-GB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116632"/>
            <a:ext cx="7308551" cy="576263"/>
          </a:xfrm>
        </p:spPr>
        <p:txBody>
          <a:bodyPr/>
          <a:lstStyle/>
          <a:p>
            <a:r>
              <a:rPr lang="en-GB" dirty="0" smtClean="0"/>
              <a:t>Digital Preservation Business Case Toolkit </a:t>
            </a:r>
            <a:endParaRPr lang="en-GB" dirty="0"/>
          </a:p>
        </p:txBody>
      </p:sp>
      <p:sp>
        <p:nvSpPr>
          <p:cNvPr id="6" name="Content Placeholder 2"/>
          <p:cNvSpPr>
            <a:spLocks noGrp="1"/>
          </p:cNvSpPr>
          <p:nvPr>
            <p:ph sz="half" idx="1"/>
          </p:nvPr>
        </p:nvSpPr>
        <p:spPr>
          <a:xfrm>
            <a:off x="5004048" y="1772816"/>
            <a:ext cx="4139952" cy="4104456"/>
          </a:xfrm>
        </p:spPr>
        <p:txBody>
          <a:bodyPr/>
          <a:lstStyle/>
          <a:p>
            <a:r>
              <a:rPr lang="en-GB" dirty="0" smtClean="0">
                <a:hlinkClick r:id="rId2"/>
              </a:rPr>
              <a:t>http://wiki.dpconline.org</a:t>
            </a:r>
            <a:endParaRPr lang="en-GB" dirty="0" smtClean="0"/>
          </a:p>
        </p:txBody>
      </p:sp>
      <p:pic>
        <p:nvPicPr>
          <p:cNvPr id="7170" name="Picture 2" descr="C:\Users\libprw\Spruce\Images\Book sprint images\web\cover_web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0149" y="1052736"/>
            <a:ext cx="3983859" cy="55331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libprw\Spruce\Images\Book sprint images\web\email_opened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4418230"/>
            <a:ext cx="1365771" cy="1675066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Questions?</a:t>
            </a:r>
            <a:endParaRPr lang="en-GB" dirty="0"/>
          </a:p>
        </p:txBody>
      </p:sp>
      <p:pic>
        <p:nvPicPr>
          <p:cNvPr id="1026" name="Picture 2" descr="C:\Users\libprw\Spruce\Images\Book sprint images\web\question_why_web.png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923928" y="1268760"/>
            <a:ext cx="2314062" cy="2314062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179513" y="3240360"/>
            <a:ext cx="8527926" cy="3212976"/>
          </a:xfrm>
        </p:spPr>
        <p:txBody>
          <a:bodyPr/>
          <a:lstStyle/>
          <a:p>
            <a:pPr algn="r" eaLnBrk="1" hangingPunct="1">
              <a:buFont typeface="Arial" charset="0"/>
              <a:buNone/>
            </a:pPr>
            <a:r>
              <a:rPr lang="en-GB" b="1" dirty="0" smtClean="0"/>
              <a:t>Paul Wheatley</a:t>
            </a:r>
          </a:p>
          <a:p>
            <a:pPr algn="r" eaLnBrk="1" hangingPunct="1">
              <a:buFont typeface="Arial" charset="0"/>
              <a:buNone/>
            </a:pPr>
            <a:r>
              <a:rPr lang="en-GB" dirty="0" smtClean="0"/>
              <a:t>SPRUCE Project Manager</a:t>
            </a:r>
          </a:p>
          <a:p>
            <a:pPr algn="r" eaLnBrk="1" hangingPunct="1">
              <a:buFont typeface="Arial" charset="0"/>
              <a:buNone/>
            </a:pPr>
            <a:r>
              <a:rPr lang="en-GB" dirty="0" smtClean="0"/>
              <a:t>University of Leeds</a:t>
            </a:r>
          </a:p>
          <a:p>
            <a:pPr algn="r" eaLnBrk="1" hangingPunct="1">
              <a:buFont typeface="Arial" charset="0"/>
              <a:buNone/>
            </a:pPr>
            <a:r>
              <a:rPr lang="en-GB" sz="2400" dirty="0" smtClean="0">
                <a:hlinkClick r:id="rId4"/>
              </a:rPr>
              <a:t>@</a:t>
            </a:r>
            <a:r>
              <a:rPr lang="en-GB" sz="2400" dirty="0" err="1" smtClean="0">
                <a:hlinkClick r:id="rId4"/>
              </a:rPr>
              <a:t>prwheatley</a:t>
            </a:r>
            <a:endParaRPr lang="en-GB" sz="2400" dirty="0" smtClean="0">
              <a:hlinkClick r:id="rId4"/>
            </a:endParaRPr>
          </a:p>
          <a:p>
            <a:pPr algn="r" eaLnBrk="1" hangingPunct="1">
              <a:buNone/>
            </a:pPr>
            <a:endParaRPr lang="en-GB" sz="1800" dirty="0" smtClean="0"/>
          </a:p>
          <a:p>
            <a:pPr algn="r" eaLnBrk="1" hangingPunct="1">
              <a:buNone/>
            </a:pPr>
            <a:endParaRPr lang="en-GB" sz="1800" dirty="0" smtClean="0"/>
          </a:p>
          <a:p>
            <a:pPr algn="r" eaLnBrk="1" hangingPunct="1">
              <a:buNone/>
            </a:pPr>
            <a:endParaRPr lang="en-GB" sz="1800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81247" y="4586053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Cartoon illustrations are by Tom Woolley and are available for re-use under a CC-BY-NC license as part of the:</a:t>
            </a:r>
          </a:p>
          <a:p>
            <a:endParaRPr lang="en-GB" sz="1200" dirty="0" smtClean="0"/>
          </a:p>
          <a:p>
            <a:r>
              <a:rPr lang="en-GB" sz="1200" dirty="0" smtClean="0"/>
              <a:t>Digital Preservation Business Case Toolkit </a:t>
            </a:r>
            <a:r>
              <a:rPr lang="en-GB" sz="1200" dirty="0" smtClean="0">
                <a:hlinkClick r:id="rId5"/>
              </a:rPr>
              <a:t>http://wiki.dpconline.org/</a:t>
            </a:r>
            <a:endParaRPr lang="en-GB"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7544" y="1196752"/>
            <a:ext cx="3764383" cy="2448272"/>
          </a:xfrm>
        </p:spPr>
        <p:txBody>
          <a:bodyPr/>
          <a:lstStyle/>
          <a:p>
            <a:pPr>
              <a:buNone/>
            </a:pPr>
            <a:r>
              <a:rPr lang="en-GB" sz="2000" dirty="0" smtClean="0"/>
              <a:t>Thanks to the SPRUCE Team:</a:t>
            </a:r>
          </a:p>
          <a:p>
            <a:pPr>
              <a:buNone/>
            </a:pPr>
            <a:r>
              <a:rPr lang="en-GB" sz="1200" b="1" dirty="0" smtClean="0"/>
              <a:t>Bo Middleton</a:t>
            </a:r>
            <a:r>
              <a:rPr lang="en-GB" sz="1200" dirty="0" smtClean="0"/>
              <a:t>, University of Leeds</a:t>
            </a:r>
          </a:p>
          <a:p>
            <a:pPr>
              <a:buNone/>
            </a:pPr>
            <a:r>
              <a:rPr lang="en-GB" sz="1200" b="1" dirty="0" smtClean="0"/>
              <a:t>William Kilbride</a:t>
            </a:r>
            <a:r>
              <a:rPr lang="en-GB" sz="1200" dirty="0" smtClean="0"/>
              <a:t>, Digital Preservation Coalition</a:t>
            </a:r>
          </a:p>
          <a:p>
            <a:pPr>
              <a:buNone/>
            </a:pPr>
            <a:r>
              <a:rPr lang="en-GB" sz="1200" b="1" dirty="0" smtClean="0"/>
              <a:t>Maureen Pennock</a:t>
            </a:r>
            <a:r>
              <a:rPr lang="en-GB" sz="1200" dirty="0" smtClean="0"/>
              <a:t>, British Library</a:t>
            </a:r>
          </a:p>
          <a:p>
            <a:pPr>
              <a:buNone/>
            </a:pPr>
            <a:r>
              <a:rPr lang="en-GB" sz="1200" b="1" dirty="0" smtClean="0"/>
              <a:t>Bram van der Werf</a:t>
            </a:r>
            <a:r>
              <a:rPr lang="en-GB" sz="1200" dirty="0" smtClean="0"/>
              <a:t>, Open Planets Foundation</a:t>
            </a:r>
          </a:p>
          <a:p>
            <a:pPr>
              <a:buNone/>
            </a:pPr>
            <a:r>
              <a:rPr lang="en-GB" sz="1200" b="1" dirty="0" smtClean="0"/>
              <a:t>Ed Fay</a:t>
            </a:r>
            <a:r>
              <a:rPr lang="en-GB" sz="1200" dirty="0" smtClean="0"/>
              <a:t>, London School of Economics</a:t>
            </a:r>
          </a:p>
          <a:p>
            <a:pPr>
              <a:buNone/>
            </a:pPr>
            <a:r>
              <a:rPr lang="en-GB" sz="1200" b="1" dirty="0" smtClean="0"/>
              <a:t>Jodie Double</a:t>
            </a:r>
            <a:r>
              <a:rPr lang="en-GB" sz="1200" dirty="0" smtClean="0"/>
              <a:t>, University of Leeds</a:t>
            </a:r>
          </a:p>
          <a:p>
            <a:pPr>
              <a:buNone/>
            </a:pPr>
            <a:r>
              <a:rPr lang="en-GB" sz="1200" b="1" dirty="0" smtClean="0"/>
              <a:t>Carl Wilson</a:t>
            </a:r>
            <a:r>
              <a:rPr lang="en-GB" sz="1200" dirty="0" smtClean="0"/>
              <a:t>, Open Planets Foundation</a:t>
            </a:r>
          </a:p>
          <a:p>
            <a:pPr>
              <a:buNone/>
            </a:pPr>
            <a:r>
              <a:rPr lang="en-GB" sz="1200" b="1" dirty="0" smtClean="0"/>
              <a:t>Becky McGuiness</a:t>
            </a:r>
            <a:r>
              <a:rPr lang="en-GB" sz="1200" dirty="0" smtClean="0"/>
              <a:t>, Open Planets Foundation</a:t>
            </a:r>
          </a:p>
          <a:p>
            <a:pPr>
              <a:buNone/>
            </a:pPr>
            <a:r>
              <a:rPr lang="en-GB" sz="1200" b="1" dirty="0" smtClean="0"/>
              <a:t>Beccy Shipman</a:t>
            </a:r>
            <a:r>
              <a:rPr lang="en-GB" sz="1200" dirty="0" smtClean="0"/>
              <a:t>, University of Leeds</a:t>
            </a:r>
          </a:p>
          <a:p>
            <a:pPr>
              <a:buNone/>
            </a:pPr>
            <a:r>
              <a:rPr lang="en-GB" sz="1200" dirty="0" smtClean="0"/>
              <a:t>and</a:t>
            </a:r>
          </a:p>
          <a:p>
            <a:pPr>
              <a:buNone/>
            </a:pPr>
            <a:r>
              <a:rPr lang="en-GB" sz="1200" b="1" dirty="0" smtClean="0"/>
              <a:t>Andy Jackson</a:t>
            </a:r>
            <a:r>
              <a:rPr lang="en-GB" sz="1200" dirty="0" smtClean="0"/>
              <a:t>, British Library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skills_green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skills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Be_inspired_blue">
  <a:themeElements>
    <a:clrScheme name="UoL Design Master 2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UoL Design Master 2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0" tIns="0" rIns="0" bIns="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UoL Design Master 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UoL Design Master 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UoL Design Master 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3CD0254DF756A40AA9F37B76437A15C" ma:contentTypeVersion="0" ma:contentTypeDescription="Create a new document." ma:contentTypeScope="" ma:versionID="1f8e7c212728d89c1794aab8879f160a">
  <xsd:schema xmlns:xsd="http://www.w3.org/2001/XMLSchema" xmlns:p="http://schemas.microsoft.com/office/2006/metadata/properties" targetNamespace="http://schemas.microsoft.com/office/2006/metadata/properties" ma:root="true" ma:fieldsID="4aeb20c0e3442673af7ee10786458764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973702BB-3301-41AC-A680-1BF1D820990C}">
  <ds:schemaRefs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E26C6343-51FE-4310-B9F8-A86599B2F7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F2AFF2C-C60C-4C5F-B791-1835C5DFF8A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skills_green</Template>
  <TotalTime>8262</TotalTime>
  <Words>987</Words>
  <Application>Microsoft Office PowerPoint</Application>
  <PresentationFormat>On-screen Show (4:3)</PresentationFormat>
  <Paragraphs>195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skills_green</vt:lpstr>
      <vt:lpstr>skills_blue</vt:lpstr>
      <vt:lpstr>Be_inspired_blue</vt:lpstr>
      <vt:lpstr>Slide 1</vt:lpstr>
      <vt:lpstr>How do I find x, y or z?</vt:lpstr>
      <vt:lpstr>Some of the things I’m going to talk about</vt:lpstr>
      <vt:lpstr>SPRUCE Origins</vt:lpstr>
      <vt:lpstr>The default “about this project” slide...</vt:lpstr>
      <vt:lpstr>Essential components of the SPRUCE approach</vt:lpstr>
      <vt:lpstr>Channel this thought...</vt:lpstr>
      <vt:lpstr>Crude maturity model for DP</vt:lpstr>
      <vt:lpstr>SPRUCE Mashup: A journey in 3 days flat</vt:lpstr>
      <vt:lpstr>DP collaboration via face to face events: Mashups</vt:lpstr>
      <vt:lpstr>SPRUCE Mashups – the impact</vt:lpstr>
      <vt:lpstr>SPRUCE Awards</vt:lpstr>
      <vt:lpstr>The awards</vt:lpstr>
      <vt:lpstr>Online Approaches to Collaboration</vt:lpstr>
      <vt:lpstr>The initiatives</vt:lpstr>
      <vt:lpstr>Finding tools: profusion of registries/lists</vt:lpstr>
      <vt:lpstr>COPTR</vt:lpstr>
      <vt:lpstr>COPTR: An ANADP and SPRUCE initiative</vt:lpstr>
      <vt:lpstr>COPTR solve a challenge, demo an approach</vt:lpstr>
      <vt:lpstr>Digital Preservation Business Case Toolkit </vt:lpstr>
      <vt:lpstr>Questions?</vt:lpstr>
    </vt:vector>
  </TitlesOfParts>
  <Company>University of Leeds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High contrast colours will help audiences to read text from a distance</dc:title>
  <dc:creator>Sarah Touloupis</dc:creator>
  <cp:lastModifiedBy>libprw</cp:lastModifiedBy>
  <cp:revision>544</cp:revision>
  <dcterms:created xsi:type="dcterms:W3CDTF">2007-07-12T08:31:21Z</dcterms:created>
  <dcterms:modified xsi:type="dcterms:W3CDTF">2013-11-24T10:34:44Z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0x01010013CD0254DF756A40AA9F37B76437A15C</vt:lpwstr>
  </property>
</Properties>
</file>