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56" r:id="rId5"/>
    <p:sldId id="278" r:id="rId6"/>
    <p:sldId id="265" r:id="rId7"/>
    <p:sldId id="274" r:id="rId8"/>
    <p:sldId id="266" r:id="rId9"/>
    <p:sldId id="271" r:id="rId10"/>
    <p:sldId id="272" r:id="rId11"/>
    <p:sldId id="269" r:id="rId12"/>
    <p:sldId id="279" r:id="rId13"/>
    <p:sldId id="276" r:id="rId14"/>
    <p:sldId id="277" r:id="rId15"/>
    <p:sldId id="280" r:id="rId16"/>
    <p:sldId id="28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82A4"/>
    <a:srgbClr val="449FBD"/>
    <a:srgbClr val="5FAEC8"/>
    <a:srgbClr val="9DD5E8"/>
    <a:srgbClr val="8DC6DD"/>
    <a:srgbClr val="AFD5E8"/>
    <a:srgbClr val="C5E2F1"/>
    <a:srgbClr val="C5E2EE"/>
    <a:srgbClr val="6464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65" autoAdjust="0"/>
    <p:restoredTop sz="85692" autoAdjust="0"/>
  </p:normalViewPr>
  <p:slideViewPr>
    <p:cSldViewPr>
      <p:cViewPr>
        <p:scale>
          <a:sx n="100" d="100"/>
          <a:sy n="100" d="100"/>
        </p:scale>
        <p:origin x="-904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101D2-B4F3-46EF-9DFC-3A55D59597D2}" type="datetimeFigureOut">
              <a:rPr lang="de-AT" smtClean="0"/>
              <a:t>24/06/14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7371F-17A3-46B9-859E-C7858386D0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2836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IKKE funktionelt det samme som </a:t>
            </a:r>
            <a:r>
              <a:rPr lang="da-DK" dirty="0" err="1" smtClean="0"/>
              <a:t>map</a:t>
            </a:r>
            <a:r>
              <a:rPr lang="da-DK" dirty="0" smtClean="0"/>
              <a:t> og </a:t>
            </a:r>
            <a:r>
              <a:rPr lang="da-DK" dirty="0" err="1" smtClean="0"/>
              <a:t>apply</a:t>
            </a:r>
            <a:r>
              <a:rPr lang="da-DK" dirty="0" smtClean="0"/>
              <a:t>/</a:t>
            </a:r>
            <a:r>
              <a:rPr lang="da-DK" dirty="0" err="1" smtClean="0"/>
              <a:t>reduce</a:t>
            </a:r>
            <a:endParaRPr lang="da-DK" dirty="0" smtClean="0"/>
          </a:p>
          <a:p>
            <a:r>
              <a:rPr lang="da-DK" dirty="0" err="1" smtClean="0"/>
              <a:t>MapReduce</a:t>
            </a:r>
            <a:r>
              <a:rPr lang="da-DK" dirty="0" smtClean="0"/>
              <a:t> er en specifik</a:t>
            </a:r>
            <a:r>
              <a:rPr lang="da-DK" baseline="0" dirty="0" smtClean="0"/>
              <a:t> algoritme som passer fint til noget opgaver. </a:t>
            </a:r>
          </a:p>
          <a:p>
            <a:endParaRPr lang="da-DK" baseline="0" dirty="0" smtClean="0"/>
          </a:p>
          <a:p>
            <a:r>
              <a:rPr lang="da-DK" baseline="0" dirty="0" smtClean="0"/>
              <a:t>Hadoop understøtter andre: Spark, </a:t>
            </a:r>
            <a:r>
              <a:rPr lang="da-DK" baseline="0" dirty="0" err="1" smtClean="0"/>
              <a:t>Giraph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m.fl</a:t>
            </a:r>
            <a:r>
              <a:rPr lang="da-DK" baseline="0" dirty="0" smtClean="0"/>
              <a:t> (</a:t>
            </a:r>
            <a:r>
              <a:rPr lang="da-DK" baseline="0" dirty="0" err="1" smtClean="0"/>
              <a:t>Yarn</a:t>
            </a:r>
            <a:r>
              <a:rPr lang="da-DK" baseline="0" dirty="0" smtClean="0"/>
              <a:t>)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C7371F-17A3-46B9-859E-C7858386D07A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91234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Centrale</a:t>
            </a:r>
            <a:r>
              <a:rPr lang="da-DK" baseline="0" dirty="0" smtClean="0"/>
              <a:t> komponenter: </a:t>
            </a:r>
            <a:r>
              <a:rPr lang="da-DK" baseline="0" dirty="0" err="1" smtClean="0"/>
              <a:t>mapreduce</a:t>
            </a:r>
            <a:r>
              <a:rPr lang="da-DK" baseline="0" dirty="0" smtClean="0"/>
              <a:t> og HDFS (data </a:t>
            </a:r>
            <a:r>
              <a:rPr lang="da-DK" baseline="0" dirty="0" err="1" smtClean="0"/>
              <a:t>locality</a:t>
            </a:r>
            <a:r>
              <a:rPr lang="da-DK" baseline="0" dirty="0" smtClean="0"/>
              <a:t>)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C7371F-17A3-46B9-859E-C7858386D07A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59559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2335595"/>
            <a:ext cx="8568952" cy="941040"/>
          </a:xfrm>
        </p:spPr>
        <p:txBody>
          <a:bodyPr/>
          <a:lstStyle>
            <a:lvl1pPr algn="l">
              <a:defRPr sz="5400"/>
            </a:lvl1pPr>
          </a:lstStyle>
          <a:p>
            <a:r>
              <a:rPr lang="da-DK" smtClean="0"/>
              <a:t>Klik for at redigere i masteren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23528" y="3276635"/>
            <a:ext cx="8568952" cy="859160"/>
          </a:xfrm>
        </p:spPr>
        <p:txBody>
          <a:bodyPr/>
          <a:lstStyle>
            <a:lvl1pPr marL="0" indent="0" algn="l">
              <a:buNone/>
              <a:defRPr sz="3200" b="1">
                <a:solidFill>
                  <a:srgbClr val="1D82A4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Untertitelmasters durch Klicken 	bearbeiten</a:t>
            </a:r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364" y="473203"/>
            <a:ext cx="3979390" cy="1485549"/>
          </a:xfrm>
          <a:prstGeom prst="rect">
            <a:avLst/>
          </a:prstGeom>
        </p:spPr>
      </p:pic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472608"/>
          </a:xfrm>
        </p:spPr>
        <p:txBody>
          <a:bodyPr/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GB" noProof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C0771-AA7D-45F6-8223-3BEE737E963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0" y="836712"/>
            <a:ext cx="432048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GB" noProof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F6B38-617A-4501-A904-66E37354C733}" type="slidenum">
              <a:rPr lang="en-GB" noProof="0" smtClean="0"/>
              <a:pPr>
                <a:defRPr/>
              </a:pPr>
              <a:t>‹nr.›</a:t>
            </a:fld>
            <a:endParaRPr lang="en-GB" noProof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51520" y="836712"/>
            <a:ext cx="432048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GB" noProof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e-AT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1520" y="836712"/>
            <a:ext cx="4248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1520" y="1476474"/>
            <a:ext cx="4248472" cy="48328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GB" noProof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572000" y="836712"/>
            <a:ext cx="432048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572000" y="1476474"/>
            <a:ext cx="4320480" cy="48328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GB" noProof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1629F-2D53-4598-90E1-93BA651062D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DB4B5-594D-4C70-B133-5B82DBCD5D9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ieren 24"/>
          <p:cNvGrpSpPr/>
          <p:nvPr userDrawn="1"/>
        </p:nvGrpSpPr>
        <p:grpSpPr>
          <a:xfrm>
            <a:off x="0" y="21392"/>
            <a:ext cx="9144000" cy="124390"/>
            <a:chOff x="0" y="21392"/>
            <a:chExt cx="9144000" cy="124390"/>
          </a:xfrm>
        </p:grpSpPr>
        <p:cxnSp>
          <p:nvCxnSpPr>
            <p:cNvPr id="26" name="Gerade Verbindung 25"/>
            <p:cNvCxnSpPr/>
            <p:nvPr userDrawn="1"/>
          </p:nvCxnSpPr>
          <p:spPr>
            <a:xfrm>
              <a:off x="0" y="21392"/>
              <a:ext cx="9144000" cy="0"/>
            </a:xfrm>
            <a:prstGeom prst="line">
              <a:avLst/>
            </a:prstGeom>
            <a:ln w="19050">
              <a:solidFill>
                <a:srgbClr val="9DD5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 userDrawn="1"/>
          </p:nvCxnSpPr>
          <p:spPr>
            <a:xfrm>
              <a:off x="0" y="52346"/>
              <a:ext cx="9144000" cy="0"/>
            </a:xfrm>
            <a:prstGeom prst="line">
              <a:avLst/>
            </a:prstGeom>
            <a:ln w="19050">
              <a:solidFill>
                <a:srgbClr val="8DC6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27"/>
            <p:cNvCxnSpPr/>
            <p:nvPr userDrawn="1"/>
          </p:nvCxnSpPr>
          <p:spPr>
            <a:xfrm>
              <a:off x="0" y="84442"/>
              <a:ext cx="9144000" cy="0"/>
            </a:xfrm>
            <a:prstGeom prst="line">
              <a:avLst/>
            </a:prstGeom>
            <a:ln w="19050">
              <a:solidFill>
                <a:srgbClr val="5FAE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28"/>
            <p:cNvCxnSpPr/>
            <p:nvPr userDrawn="1"/>
          </p:nvCxnSpPr>
          <p:spPr>
            <a:xfrm>
              <a:off x="0" y="113687"/>
              <a:ext cx="9144000" cy="0"/>
            </a:xfrm>
            <a:prstGeom prst="line">
              <a:avLst/>
            </a:prstGeom>
            <a:ln w="19050">
              <a:solidFill>
                <a:srgbClr val="449F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 userDrawn="1"/>
          </p:nvCxnSpPr>
          <p:spPr>
            <a:xfrm>
              <a:off x="0" y="145782"/>
              <a:ext cx="9144000" cy="0"/>
            </a:xfrm>
            <a:prstGeom prst="line">
              <a:avLst/>
            </a:prstGeom>
            <a:ln w="19050">
              <a:solidFill>
                <a:srgbClr val="1D82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4248472" cy="6783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noProof="0" smtClean="0"/>
              <a:t>Klik for at redigere i masteren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0" y="836712"/>
            <a:ext cx="4320480" cy="53285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GB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1509812"/>
            <a:ext cx="4248472" cy="46554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7938C-2D6C-47F6-89D2-23EC7C7B9BB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1520" y="836712"/>
            <a:ext cx="8640960" cy="4608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 smtClean="0"/>
              <a:t>Træk billede til pladsholder, eller klik på symbol for at tilføje</a:t>
            </a:r>
            <a:endParaRPr lang="en-GB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5489600"/>
            <a:ext cx="864096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C8581-15E1-47A2-B0A3-669763733C8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51520" y="836712"/>
            <a:ext cx="8640960" cy="5400600"/>
          </a:xfrm>
          <a:noFill/>
          <a:ln cmpd="sng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pPr lvl="0"/>
            <a:r>
              <a:rPr lang="da-DK" noProof="0" smtClean="0"/>
              <a:t>Klik på symbolet for at tilføje en tabel</a:t>
            </a:r>
            <a:endParaRPr lang="en-GB" noProof="0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BFADA524-C0DC-4D9E-9BE4-C8592E4DCA13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Dokumente und Einstellungen\KingR\Eigene Dateien\Eigene Bilder\fp7-logo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415209" y="197210"/>
            <a:ext cx="693295" cy="56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203498"/>
            <a:ext cx="8163689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827187"/>
            <a:ext cx="8640960" cy="548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Textmasterformate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34064" y="6327601"/>
            <a:ext cx="658416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 pitchFamily="34" charset="0"/>
              </a:defRPr>
            </a:lvl1pPr>
          </a:lstStyle>
          <a:p>
            <a:pPr algn="ctr">
              <a:defRPr/>
            </a:pPr>
            <a:fld id="{681DF61D-8AD7-4F85-BF5D-478559D492C9}" type="slidenum">
              <a:rPr lang="en-US" smtClean="0"/>
              <a:pPr algn="ctr">
                <a:defRPr/>
              </a:pPr>
              <a:t>‹nr.›</a:t>
            </a:fld>
            <a:endParaRPr lang="en-US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0" y="21392"/>
            <a:ext cx="9144000" cy="124390"/>
            <a:chOff x="0" y="21392"/>
            <a:chExt cx="9144000" cy="124390"/>
          </a:xfrm>
        </p:grpSpPr>
        <p:cxnSp>
          <p:nvCxnSpPr>
            <p:cNvPr id="4" name="Gerade Verbindung 3"/>
            <p:cNvCxnSpPr/>
            <p:nvPr userDrawn="1"/>
          </p:nvCxnSpPr>
          <p:spPr>
            <a:xfrm>
              <a:off x="0" y="21392"/>
              <a:ext cx="9144000" cy="0"/>
            </a:xfrm>
            <a:prstGeom prst="line">
              <a:avLst/>
            </a:prstGeom>
            <a:ln w="19050">
              <a:solidFill>
                <a:srgbClr val="9DD5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>
            <a:xfrm>
              <a:off x="0" y="52346"/>
              <a:ext cx="9144000" cy="0"/>
            </a:xfrm>
            <a:prstGeom prst="line">
              <a:avLst/>
            </a:prstGeom>
            <a:ln w="19050">
              <a:solidFill>
                <a:srgbClr val="8DC6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>
            <a:xfrm>
              <a:off x="0" y="84442"/>
              <a:ext cx="9144000" cy="0"/>
            </a:xfrm>
            <a:prstGeom prst="line">
              <a:avLst/>
            </a:prstGeom>
            <a:ln w="19050">
              <a:solidFill>
                <a:srgbClr val="5FAE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>
            <a:xfrm>
              <a:off x="0" y="113687"/>
              <a:ext cx="9144000" cy="0"/>
            </a:xfrm>
            <a:prstGeom prst="line">
              <a:avLst/>
            </a:prstGeom>
            <a:ln w="19050">
              <a:solidFill>
                <a:srgbClr val="449F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>
            <a:xfrm>
              <a:off x="0" y="145782"/>
              <a:ext cx="9144000" cy="0"/>
            </a:xfrm>
            <a:prstGeom prst="line">
              <a:avLst/>
            </a:prstGeom>
            <a:ln w="19050">
              <a:solidFill>
                <a:srgbClr val="1D82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Grafik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95020"/>
            <a:ext cx="1437759" cy="468709"/>
          </a:xfrm>
          <a:prstGeom prst="rect">
            <a:avLst/>
          </a:prstGeom>
        </p:spPr>
      </p:pic>
      <p:cxnSp>
        <p:nvCxnSpPr>
          <p:cNvPr id="27" name="Gerade Verbindung 26"/>
          <p:cNvCxnSpPr/>
          <p:nvPr/>
        </p:nvCxnSpPr>
        <p:spPr>
          <a:xfrm>
            <a:off x="3412" y="808137"/>
            <a:ext cx="9144000" cy="0"/>
          </a:xfrm>
          <a:prstGeom prst="line">
            <a:avLst/>
          </a:prstGeom>
          <a:ln w="19050">
            <a:solidFill>
              <a:srgbClr val="1D82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520" y="6327601"/>
            <a:ext cx="792088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 i="1" dirty="0" smtClean="0"/>
              <a:t>This work was partially supported by the SCAPE Project.</a:t>
            </a:r>
          </a:p>
          <a:p>
            <a:pPr>
              <a:defRPr/>
            </a:pPr>
            <a:r>
              <a:rPr lang="en-US" i="1" dirty="0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D82A4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449FBD"/>
        </a:buClr>
        <a:buFont typeface="Calibri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FAEC8"/>
        </a:buClr>
        <a:buFont typeface="Calibri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5E2EE"/>
        </a:buClr>
        <a:buFont typeface="Arial" pitchFamily="34" charset="0"/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5E2F1"/>
        </a:buClr>
        <a:buFont typeface="Calibri" pitchFamily="34" charset="0"/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jpeg"/><Relationship Id="rId10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oudera.com" TargetMode="External"/><Relationship Id="rId4" Type="http://schemas.openxmlformats.org/officeDocument/2006/relationships/hyperlink" Target="http://static.googleusercontent.com/media/research.google.com/en//archive/mapreduce-osdi04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hadoop.apache.org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851920" y="40770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91480" y="4148594"/>
            <a:ext cx="7768952" cy="100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Per Møldrup-Dalum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kumimoji="0" lang="en-US" sz="18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State and University Library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92446" y="5156208"/>
            <a:ext cx="776798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SCAPE Information Day</a:t>
            </a:r>
          </a:p>
          <a:p>
            <a:r>
              <a:rPr lang="en-GB" dirty="0" smtClean="0"/>
              <a:t>State and University Library, Denmark, 2014-06-25</a:t>
            </a:r>
            <a:endParaRPr lang="en-GB" dirty="0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Hadoop and </a:t>
            </a:r>
            <a:r>
              <a:rPr lang="da-DK" dirty="0" err="1"/>
              <a:t>its</a:t>
            </a:r>
            <a:r>
              <a:rPr lang="da-DK" dirty="0"/>
              <a:t> </a:t>
            </a:r>
            <a:r>
              <a:rPr lang="da-DK" dirty="0" err="1" smtClean="0"/>
              <a:t>applications</a:t>
            </a:r>
            <a:endParaRPr lang="en-GB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at the State and </a:t>
            </a:r>
            <a:r>
              <a:rPr lang="da-DK" dirty="0" err="1"/>
              <a:t>University</a:t>
            </a:r>
            <a:r>
              <a:rPr lang="da-DK" dirty="0"/>
              <a:t> Library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A bit on Hadoop in general</a:t>
            </a:r>
          </a:p>
          <a:p>
            <a:r>
              <a:rPr lang="da-DK" dirty="0" smtClean="0"/>
              <a:t>A bit on </a:t>
            </a:r>
            <a:r>
              <a:rPr lang="da-DK" dirty="0" err="1" smtClean="0"/>
              <a:t>our</a:t>
            </a:r>
            <a:r>
              <a:rPr lang="da-DK" dirty="0" smtClean="0"/>
              <a:t> </a:t>
            </a:r>
            <a:r>
              <a:rPr lang="da-DK" dirty="0" err="1" smtClean="0"/>
              <a:t>experience</a:t>
            </a:r>
            <a:r>
              <a:rPr lang="da-DK" dirty="0" smtClean="0"/>
              <a:t> in </a:t>
            </a:r>
            <a:r>
              <a:rPr lang="da-DK" dirty="0" err="1" smtClean="0"/>
              <a:t>deploying</a:t>
            </a:r>
            <a:r>
              <a:rPr lang="da-DK" dirty="0" smtClean="0"/>
              <a:t> Hadoop at the </a:t>
            </a:r>
            <a:r>
              <a:rPr lang="da-DK" dirty="0" err="1" smtClean="0"/>
              <a:t>library</a:t>
            </a:r>
            <a:endParaRPr lang="da-DK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Agenda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329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MapReduce</a:t>
            </a:r>
            <a:r>
              <a:rPr lang="en-GB" dirty="0" smtClean="0"/>
              <a:t>: Simplified Data Processing on Large Clusters, </a:t>
            </a:r>
            <a:r>
              <a:rPr lang="en-GB" i="1" dirty="0" smtClean="0"/>
              <a:t>Jeffrey Dean and </a:t>
            </a:r>
            <a:r>
              <a:rPr lang="en-GB" i="1" dirty="0" err="1" smtClean="0"/>
              <a:t>Senjay</a:t>
            </a:r>
            <a:r>
              <a:rPr lang="en-GB" i="1" dirty="0" smtClean="0"/>
              <a:t> </a:t>
            </a:r>
            <a:r>
              <a:rPr lang="en-GB" i="1" dirty="0" err="1" smtClean="0"/>
              <a:t>Ghemawat</a:t>
            </a:r>
            <a:r>
              <a:rPr lang="en-GB" i="1" dirty="0" smtClean="0"/>
              <a:t>, 2004</a:t>
            </a:r>
            <a:endParaRPr lang="en-GB" dirty="0" smtClean="0"/>
          </a:p>
          <a:p>
            <a:r>
              <a:rPr lang="en-GB" dirty="0" smtClean="0"/>
              <a:t>In 2005 Cutting and </a:t>
            </a:r>
            <a:r>
              <a:rPr lang="en-GB" dirty="0" err="1" smtClean="0"/>
              <a:t>Cafarella</a:t>
            </a:r>
            <a:r>
              <a:rPr lang="en-GB" dirty="0" smtClean="0"/>
              <a:t> created Hadoop at Yahoo!</a:t>
            </a:r>
          </a:p>
          <a:p>
            <a:r>
              <a:rPr lang="en-GB" dirty="0" smtClean="0"/>
              <a:t>Now an Apache project</a:t>
            </a:r>
          </a:p>
          <a:p>
            <a:r>
              <a:rPr lang="en-GB" dirty="0" smtClean="0"/>
              <a:t>Commercial distributions, community editions, DIY</a:t>
            </a:r>
            <a:endParaRPr lang="de-AT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Origins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dirty="0" smtClean="0"/>
              <a:t>This work was partially supported by the SCAPE Project.</a:t>
            </a:r>
          </a:p>
          <a:p>
            <a:pPr>
              <a:defRPr/>
            </a:pPr>
            <a:r>
              <a:rPr lang="en-US" i="1" dirty="0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666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Map/Reduce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dirty="0" smtClean="0"/>
              <a:t>This work was partially supported by the SCAPE Project.</a:t>
            </a:r>
          </a:p>
          <a:p>
            <a:pPr>
              <a:defRPr/>
            </a:pPr>
            <a:r>
              <a:rPr lang="en-US" i="1" dirty="0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sp>
        <p:nvSpPr>
          <p:cNvPr id="33" name="Rectangle 30"/>
          <p:cNvSpPr>
            <a:spLocks/>
          </p:cNvSpPr>
          <p:nvPr/>
        </p:nvSpPr>
        <p:spPr bwMode="auto">
          <a:xfrm>
            <a:off x="1547664" y="1268760"/>
            <a:ext cx="1375172" cy="144660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da-DK"/>
          </a:p>
        </p:txBody>
      </p:sp>
      <p:grpSp>
        <p:nvGrpSpPr>
          <p:cNvPr id="34" name="Group 56"/>
          <p:cNvGrpSpPr>
            <a:grpSpLocks/>
          </p:cNvGrpSpPr>
          <p:nvPr/>
        </p:nvGrpSpPr>
        <p:grpSpPr bwMode="auto">
          <a:xfrm>
            <a:off x="5973559" y="1250156"/>
            <a:ext cx="1375574" cy="1482328"/>
            <a:chOff x="0" y="0"/>
            <a:chExt cx="1232" cy="1328"/>
          </a:xfrm>
        </p:grpSpPr>
        <p:sp>
          <p:nvSpPr>
            <p:cNvPr id="35" name="AutoShape 31"/>
            <p:cNvSpPr>
              <a:spLocks/>
            </p:cNvSpPr>
            <p:nvPr/>
          </p:nvSpPr>
          <p:spPr bwMode="auto">
            <a:xfrm>
              <a:off x="0" y="0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36" name="AutoShape 32"/>
            <p:cNvSpPr>
              <a:spLocks/>
            </p:cNvSpPr>
            <p:nvPr/>
          </p:nvSpPr>
          <p:spPr bwMode="auto">
            <a:xfrm>
              <a:off x="248" y="0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37" name="AutoShape 33"/>
            <p:cNvSpPr>
              <a:spLocks/>
            </p:cNvSpPr>
            <p:nvPr/>
          </p:nvSpPr>
          <p:spPr bwMode="auto">
            <a:xfrm>
              <a:off x="496" y="0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38" name="AutoShape 34"/>
            <p:cNvSpPr>
              <a:spLocks/>
            </p:cNvSpPr>
            <p:nvPr/>
          </p:nvSpPr>
          <p:spPr bwMode="auto">
            <a:xfrm>
              <a:off x="744" y="0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39" name="AutoShape 35"/>
            <p:cNvSpPr>
              <a:spLocks/>
            </p:cNvSpPr>
            <p:nvPr/>
          </p:nvSpPr>
          <p:spPr bwMode="auto">
            <a:xfrm>
              <a:off x="992" y="0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40" name="AutoShape 36"/>
            <p:cNvSpPr>
              <a:spLocks/>
            </p:cNvSpPr>
            <p:nvPr/>
          </p:nvSpPr>
          <p:spPr bwMode="auto">
            <a:xfrm>
              <a:off x="0" y="272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41" name="AutoShape 37"/>
            <p:cNvSpPr>
              <a:spLocks/>
            </p:cNvSpPr>
            <p:nvPr/>
          </p:nvSpPr>
          <p:spPr bwMode="auto">
            <a:xfrm>
              <a:off x="248" y="272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42" name="AutoShape 38"/>
            <p:cNvSpPr>
              <a:spLocks/>
            </p:cNvSpPr>
            <p:nvPr/>
          </p:nvSpPr>
          <p:spPr bwMode="auto">
            <a:xfrm>
              <a:off x="496" y="272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43" name="AutoShape 39"/>
            <p:cNvSpPr>
              <a:spLocks/>
            </p:cNvSpPr>
            <p:nvPr/>
          </p:nvSpPr>
          <p:spPr bwMode="auto">
            <a:xfrm>
              <a:off x="744" y="272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44" name="AutoShape 40"/>
            <p:cNvSpPr>
              <a:spLocks/>
            </p:cNvSpPr>
            <p:nvPr/>
          </p:nvSpPr>
          <p:spPr bwMode="auto">
            <a:xfrm>
              <a:off x="992" y="272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45" name="AutoShape 41"/>
            <p:cNvSpPr>
              <a:spLocks/>
            </p:cNvSpPr>
            <p:nvPr/>
          </p:nvSpPr>
          <p:spPr bwMode="auto">
            <a:xfrm>
              <a:off x="0" y="544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46" name="AutoShape 42"/>
            <p:cNvSpPr>
              <a:spLocks/>
            </p:cNvSpPr>
            <p:nvPr/>
          </p:nvSpPr>
          <p:spPr bwMode="auto">
            <a:xfrm>
              <a:off x="248" y="544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47" name="AutoShape 43"/>
            <p:cNvSpPr>
              <a:spLocks/>
            </p:cNvSpPr>
            <p:nvPr/>
          </p:nvSpPr>
          <p:spPr bwMode="auto">
            <a:xfrm>
              <a:off x="496" y="544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48" name="AutoShape 44"/>
            <p:cNvSpPr>
              <a:spLocks/>
            </p:cNvSpPr>
            <p:nvPr/>
          </p:nvSpPr>
          <p:spPr bwMode="auto">
            <a:xfrm>
              <a:off x="744" y="544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49" name="AutoShape 45"/>
            <p:cNvSpPr>
              <a:spLocks/>
            </p:cNvSpPr>
            <p:nvPr/>
          </p:nvSpPr>
          <p:spPr bwMode="auto">
            <a:xfrm>
              <a:off x="992" y="544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50" name="AutoShape 46"/>
            <p:cNvSpPr>
              <a:spLocks/>
            </p:cNvSpPr>
            <p:nvPr/>
          </p:nvSpPr>
          <p:spPr bwMode="auto">
            <a:xfrm>
              <a:off x="0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51" name="AutoShape 47"/>
            <p:cNvSpPr>
              <a:spLocks/>
            </p:cNvSpPr>
            <p:nvPr/>
          </p:nvSpPr>
          <p:spPr bwMode="auto">
            <a:xfrm>
              <a:off x="248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52" name="AutoShape 48"/>
            <p:cNvSpPr>
              <a:spLocks/>
            </p:cNvSpPr>
            <p:nvPr/>
          </p:nvSpPr>
          <p:spPr bwMode="auto">
            <a:xfrm>
              <a:off x="496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53" name="AutoShape 49"/>
            <p:cNvSpPr>
              <a:spLocks/>
            </p:cNvSpPr>
            <p:nvPr/>
          </p:nvSpPr>
          <p:spPr bwMode="auto">
            <a:xfrm>
              <a:off x="744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54" name="AutoShape 50"/>
            <p:cNvSpPr>
              <a:spLocks/>
            </p:cNvSpPr>
            <p:nvPr/>
          </p:nvSpPr>
          <p:spPr bwMode="auto">
            <a:xfrm>
              <a:off x="992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55" name="AutoShape 51"/>
            <p:cNvSpPr>
              <a:spLocks/>
            </p:cNvSpPr>
            <p:nvPr/>
          </p:nvSpPr>
          <p:spPr bwMode="auto">
            <a:xfrm>
              <a:off x="0" y="1088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56" name="AutoShape 52"/>
            <p:cNvSpPr>
              <a:spLocks/>
            </p:cNvSpPr>
            <p:nvPr/>
          </p:nvSpPr>
          <p:spPr bwMode="auto">
            <a:xfrm>
              <a:off x="248" y="1088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57" name="AutoShape 53"/>
            <p:cNvSpPr>
              <a:spLocks/>
            </p:cNvSpPr>
            <p:nvPr/>
          </p:nvSpPr>
          <p:spPr bwMode="auto">
            <a:xfrm>
              <a:off x="496" y="1088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58" name="AutoShape 54"/>
            <p:cNvSpPr>
              <a:spLocks/>
            </p:cNvSpPr>
            <p:nvPr/>
          </p:nvSpPr>
          <p:spPr bwMode="auto">
            <a:xfrm>
              <a:off x="744" y="1088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59" name="AutoShape 55"/>
            <p:cNvSpPr>
              <a:spLocks/>
            </p:cNvSpPr>
            <p:nvPr/>
          </p:nvSpPr>
          <p:spPr bwMode="auto">
            <a:xfrm>
              <a:off x="992" y="1088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</p:grpSp>
      <p:grpSp>
        <p:nvGrpSpPr>
          <p:cNvPr id="60" name="Group 59"/>
          <p:cNvGrpSpPr>
            <a:grpSpLocks/>
          </p:cNvGrpSpPr>
          <p:nvPr/>
        </p:nvGrpSpPr>
        <p:grpSpPr bwMode="auto">
          <a:xfrm>
            <a:off x="3491880" y="1484784"/>
            <a:ext cx="2286668" cy="888504"/>
            <a:chOff x="-72" y="0"/>
            <a:chExt cx="2048" cy="796"/>
          </a:xfrm>
        </p:grpSpPr>
        <p:pic>
          <p:nvPicPr>
            <p:cNvPr id="61" name="Picture 5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2" y="228"/>
              <a:ext cx="2048" cy="56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</p:pic>
        <p:sp>
          <p:nvSpPr>
            <p:cNvPr id="62" name="Rectangle 58"/>
            <p:cNvSpPr>
              <a:spLocks/>
            </p:cNvSpPr>
            <p:nvPr/>
          </p:nvSpPr>
          <p:spPr bwMode="auto">
            <a:xfrm>
              <a:off x="540" y="0"/>
              <a:ext cx="719" cy="37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57799" bIns="0">
              <a:spAutoFit/>
            </a:bodyPr>
            <a:lstStyle/>
            <a:p>
              <a:pPr marL="40182"/>
              <a:r>
                <a:rPr lang="en-US" sz="2700" dirty="0">
                  <a:solidFill>
                    <a:srgbClr val="1D82A4"/>
                  </a:solidFill>
                  <a:latin typeface="Arial Bold" charset="0"/>
                  <a:ea typeface="ＭＳ Ｐゴシック" charset="0"/>
                  <a:sym typeface="Arial Bold" charset="0"/>
                </a:rPr>
                <a:t>MAP</a:t>
              </a:r>
            </a:p>
          </p:txBody>
        </p:sp>
      </p:grpSp>
      <p:grpSp>
        <p:nvGrpSpPr>
          <p:cNvPr id="63" name="Group 86"/>
          <p:cNvGrpSpPr>
            <a:grpSpLocks/>
          </p:cNvGrpSpPr>
          <p:nvPr/>
        </p:nvGrpSpPr>
        <p:grpSpPr bwMode="auto">
          <a:xfrm>
            <a:off x="1250156" y="4410792"/>
            <a:ext cx="2759273" cy="1179192"/>
            <a:chOff x="0" y="0"/>
            <a:chExt cx="2472" cy="1056"/>
          </a:xfrm>
        </p:grpSpPr>
        <p:sp>
          <p:nvSpPr>
            <p:cNvPr id="64" name="AutoShape 61"/>
            <p:cNvSpPr>
              <a:spLocks/>
            </p:cNvSpPr>
            <p:nvPr/>
          </p:nvSpPr>
          <p:spPr bwMode="auto">
            <a:xfrm>
              <a:off x="0" y="0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65" name="AutoShape 62"/>
            <p:cNvSpPr>
              <a:spLocks/>
            </p:cNvSpPr>
            <p:nvPr/>
          </p:nvSpPr>
          <p:spPr bwMode="auto">
            <a:xfrm>
              <a:off x="248" y="0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66" name="AutoShape 63"/>
            <p:cNvSpPr>
              <a:spLocks/>
            </p:cNvSpPr>
            <p:nvPr/>
          </p:nvSpPr>
          <p:spPr bwMode="auto">
            <a:xfrm>
              <a:off x="496" y="0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67" name="AutoShape 64"/>
            <p:cNvSpPr>
              <a:spLocks/>
            </p:cNvSpPr>
            <p:nvPr/>
          </p:nvSpPr>
          <p:spPr bwMode="auto">
            <a:xfrm>
              <a:off x="744" y="0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68" name="AutoShape 65"/>
            <p:cNvSpPr>
              <a:spLocks/>
            </p:cNvSpPr>
            <p:nvPr/>
          </p:nvSpPr>
          <p:spPr bwMode="auto">
            <a:xfrm>
              <a:off x="1488" y="53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69" name="AutoShape 66"/>
            <p:cNvSpPr>
              <a:spLocks/>
            </p:cNvSpPr>
            <p:nvPr/>
          </p:nvSpPr>
          <p:spPr bwMode="auto">
            <a:xfrm>
              <a:off x="0" y="272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70" name="AutoShape 67"/>
            <p:cNvSpPr>
              <a:spLocks/>
            </p:cNvSpPr>
            <p:nvPr/>
          </p:nvSpPr>
          <p:spPr bwMode="auto">
            <a:xfrm>
              <a:off x="248" y="272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71" name="AutoShape 68"/>
            <p:cNvSpPr>
              <a:spLocks/>
            </p:cNvSpPr>
            <p:nvPr/>
          </p:nvSpPr>
          <p:spPr bwMode="auto">
            <a:xfrm>
              <a:off x="496" y="272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72" name="AutoShape 69"/>
            <p:cNvSpPr>
              <a:spLocks/>
            </p:cNvSpPr>
            <p:nvPr/>
          </p:nvSpPr>
          <p:spPr bwMode="auto">
            <a:xfrm>
              <a:off x="744" y="272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73" name="AutoShape 70"/>
            <p:cNvSpPr>
              <a:spLocks/>
            </p:cNvSpPr>
            <p:nvPr/>
          </p:nvSpPr>
          <p:spPr bwMode="auto">
            <a:xfrm>
              <a:off x="1240" y="53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74" name="AutoShape 71"/>
            <p:cNvSpPr>
              <a:spLocks/>
            </p:cNvSpPr>
            <p:nvPr/>
          </p:nvSpPr>
          <p:spPr bwMode="auto">
            <a:xfrm>
              <a:off x="0" y="544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75" name="AutoShape 72"/>
            <p:cNvSpPr>
              <a:spLocks/>
            </p:cNvSpPr>
            <p:nvPr/>
          </p:nvSpPr>
          <p:spPr bwMode="auto">
            <a:xfrm>
              <a:off x="248" y="544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76" name="AutoShape 73"/>
            <p:cNvSpPr>
              <a:spLocks/>
            </p:cNvSpPr>
            <p:nvPr/>
          </p:nvSpPr>
          <p:spPr bwMode="auto">
            <a:xfrm>
              <a:off x="496" y="544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77" name="AutoShape 74"/>
            <p:cNvSpPr>
              <a:spLocks/>
            </p:cNvSpPr>
            <p:nvPr/>
          </p:nvSpPr>
          <p:spPr bwMode="auto">
            <a:xfrm>
              <a:off x="744" y="544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78" name="AutoShape 75"/>
            <p:cNvSpPr>
              <a:spLocks/>
            </p:cNvSpPr>
            <p:nvPr/>
          </p:nvSpPr>
          <p:spPr bwMode="auto">
            <a:xfrm>
              <a:off x="992" y="544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4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79" name="AutoShape 76"/>
            <p:cNvSpPr>
              <a:spLocks/>
            </p:cNvSpPr>
            <p:nvPr/>
          </p:nvSpPr>
          <p:spPr bwMode="auto">
            <a:xfrm>
              <a:off x="0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80" name="AutoShape 77"/>
            <p:cNvSpPr>
              <a:spLocks/>
            </p:cNvSpPr>
            <p:nvPr/>
          </p:nvSpPr>
          <p:spPr bwMode="auto">
            <a:xfrm>
              <a:off x="248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81" name="AutoShape 78"/>
            <p:cNvSpPr>
              <a:spLocks/>
            </p:cNvSpPr>
            <p:nvPr/>
          </p:nvSpPr>
          <p:spPr bwMode="auto">
            <a:xfrm>
              <a:off x="496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82" name="AutoShape 79"/>
            <p:cNvSpPr>
              <a:spLocks/>
            </p:cNvSpPr>
            <p:nvPr/>
          </p:nvSpPr>
          <p:spPr bwMode="auto">
            <a:xfrm>
              <a:off x="744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83" name="AutoShape 80"/>
            <p:cNvSpPr>
              <a:spLocks/>
            </p:cNvSpPr>
            <p:nvPr/>
          </p:nvSpPr>
          <p:spPr bwMode="auto">
            <a:xfrm>
              <a:off x="992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84" name="AutoShape 81"/>
            <p:cNvSpPr>
              <a:spLocks/>
            </p:cNvSpPr>
            <p:nvPr/>
          </p:nvSpPr>
          <p:spPr bwMode="auto">
            <a:xfrm>
              <a:off x="1240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85" name="AutoShape 82"/>
            <p:cNvSpPr>
              <a:spLocks/>
            </p:cNvSpPr>
            <p:nvPr/>
          </p:nvSpPr>
          <p:spPr bwMode="auto">
            <a:xfrm>
              <a:off x="1488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86" name="AutoShape 83"/>
            <p:cNvSpPr>
              <a:spLocks/>
            </p:cNvSpPr>
            <p:nvPr/>
          </p:nvSpPr>
          <p:spPr bwMode="auto">
            <a:xfrm>
              <a:off x="1736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87" name="AutoShape 84"/>
            <p:cNvSpPr>
              <a:spLocks/>
            </p:cNvSpPr>
            <p:nvPr/>
          </p:nvSpPr>
          <p:spPr bwMode="auto">
            <a:xfrm>
              <a:off x="1984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88" name="AutoShape 85"/>
            <p:cNvSpPr>
              <a:spLocks/>
            </p:cNvSpPr>
            <p:nvPr/>
          </p:nvSpPr>
          <p:spPr bwMode="auto">
            <a:xfrm>
              <a:off x="2232" y="816"/>
              <a:ext cx="240" cy="24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</p:grpSp>
      <p:grpSp>
        <p:nvGrpSpPr>
          <p:cNvPr id="100" name="Grupper 99"/>
          <p:cNvGrpSpPr/>
          <p:nvPr/>
        </p:nvGrpSpPr>
        <p:grpSpPr>
          <a:xfrm>
            <a:off x="2802805" y="2787170"/>
            <a:ext cx="2955727" cy="1740871"/>
            <a:chOff x="2802805" y="2787170"/>
            <a:chExt cx="2955727" cy="1740871"/>
          </a:xfrm>
        </p:grpSpPr>
        <p:pic>
          <p:nvPicPr>
            <p:cNvPr id="89" name="Picture 87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805" y="2787170"/>
              <a:ext cx="2955727" cy="1740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90" name="Rectangle 88"/>
            <p:cNvSpPr>
              <a:spLocks/>
            </p:cNvSpPr>
            <p:nvPr/>
          </p:nvSpPr>
          <p:spPr bwMode="auto">
            <a:xfrm rot="19812047">
              <a:off x="3574107" y="3181351"/>
              <a:ext cx="1461120" cy="369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57799" bIns="0">
              <a:spAutoFit/>
            </a:bodyPr>
            <a:lstStyle/>
            <a:p>
              <a:pPr marL="40182"/>
              <a:r>
                <a:rPr lang="en-US" sz="2400" dirty="0">
                  <a:solidFill>
                    <a:srgbClr val="1D82A4"/>
                  </a:solidFill>
                  <a:latin typeface="Arial Bold" charset="0"/>
                  <a:ea typeface="ＭＳ Ｐゴシック" charset="0"/>
                  <a:sym typeface="Arial Bold" charset="0"/>
                </a:rPr>
                <a:t>SHUFFLE</a:t>
              </a:r>
            </a:p>
          </p:txBody>
        </p:sp>
      </p:grpSp>
      <p:grpSp>
        <p:nvGrpSpPr>
          <p:cNvPr id="91" name="Group 98"/>
          <p:cNvGrpSpPr>
            <a:grpSpLocks/>
          </p:cNvGrpSpPr>
          <p:nvPr/>
        </p:nvGrpSpPr>
        <p:grpSpPr bwMode="auto">
          <a:xfrm>
            <a:off x="3638847" y="4330899"/>
            <a:ext cx="3754934" cy="1330523"/>
            <a:chOff x="0" y="0"/>
            <a:chExt cx="3363" cy="1192"/>
          </a:xfrm>
        </p:grpSpPr>
        <p:grpSp>
          <p:nvGrpSpPr>
            <p:cNvPr id="92" name="Group 96"/>
            <p:cNvGrpSpPr>
              <a:grpSpLocks/>
            </p:cNvGrpSpPr>
            <p:nvPr/>
          </p:nvGrpSpPr>
          <p:grpSpPr bwMode="auto">
            <a:xfrm>
              <a:off x="0" y="0"/>
              <a:ext cx="3363" cy="1192"/>
              <a:chOff x="0" y="0"/>
              <a:chExt cx="3363" cy="1192"/>
            </a:xfrm>
          </p:grpSpPr>
          <p:grpSp>
            <p:nvGrpSpPr>
              <p:cNvPr id="94" name="Group 94"/>
              <p:cNvGrpSpPr>
                <a:grpSpLocks/>
              </p:cNvGrpSpPr>
              <p:nvPr/>
            </p:nvGrpSpPr>
            <p:grpSpPr bwMode="auto">
              <a:xfrm>
                <a:off x="2043" y="0"/>
                <a:ext cx="1320" cy="1192"/>
                <a:chOff x="0" y="0"/>
                <a:chExt cx="1320" cy="1192"/>
              </a:xfrm>
            </p:grpSpPr>
            <p:sp>
              <p:nvSpPr>
                <p:cNvPr id="96" name="AutoShape 90"/>
                <p:cNvSpPr>
                  <a:spLocks/>
                </p:cNvSpPr>
                <p:nvPr/>
              </p:nvSpPr>
              <p:spPr bwMode="auto">
                <a:xfrm>
                  <a:off x="0" y="0"/>
                  <a:ext cx="552" cy="552"/>
                </a:xfrm>
                <a:custGeom>
                  <a:avLst/>
                  <a:gdLst>
                    <a:gd name="T0" fmla="*/ 12471 w 24942"/>
                    <a:gd name="T1" fmla="*/ 0 h 21600"/>
                    <a:gd name="T2" fmla="*/ 23271 w 24942"/>
                    <a:gd name="T3" fmla="*/ 5400 h 21600"/>
                    <a:gd name="T4" fmla="*/ 23271 w 24942"/>
                    <a:gd name="T5" fmla="*/ 16200 h 21600"/>
                    <a:gd name="T6" fmla="*/ 12471 w 24942"/>
                    <a:gd name="T7" fmla="*/ 21600 h 21600"/>
                    <a:gd name="T8" fmla="*/ 1671 w 24942"/>
                    <a:gd name="T9" fmla="*/ 16200 h 21600"/>
                    <a:gd name="T10" fmla="*/ 1671 w 24942"/>
                    <a:gd name="T11" fmla="*/ 5400 h 21600"/>
                    <a:gd name="T12" fmla="*/ 12471 w 24942"/>
                    <a:gd name="T13" fmla="*/ 0 h 21600"/>
                    <a:gd name="T14" fmla="*/ 12471 w 24942"/>
                    <a:gd name="T1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942" h="21600">
                      <a:moveTo>
                        <a:pt x="12471" y="0"/>
                      </a:moveTo>
                      <a:lnTo>
                        <a:pt x="23271" y="5400"/>
                      </a:lnTo>
                      <a:lnTo>
                        <a:pt x="23271" y="16200"/>
                      </a:lnTo>
                      <a:lnTo>
                        <a:pt x="12471" y="21600"/>
                      </a:lnTo>
                      <a:lnTo>
                        <a:pt x="1671" y="16200"/>
                      </a:lnTo>
                      <a:lnTo>
                        <a:pt x="1671" y="5400"/>
                      </a:lnTo>
                      <a:lnTo>
                        <a:pt x="12471" y="0"/>
                      </a:lnTo>
                      <a:close/>
                      <a:moveTo>
                        <a:pt x="12471" y="0"/>
                      </a:moveTo>
                    </a:path>
                  </a:pathLst>
                </a:custGeom>
                <a:solidFill>
                  <a:srgbClr val="FF0000"/>
                </a:solidFill>
                <a:ln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da-DK"/>
                </a:p>
              </p:txBody>
            </p:sp>
            <p:sp>
              <p:nvSpPr>
                <p:cNvPr id="97" name="AutoShape 91"/>
                <p:cNvSpPr>
                  <a:spLocks/>
                </p:cNvSpPr>
                <p:nvPr/>
              </p:nvSpPr>
              <p:spPr bwMode="auto">
                <a:xfrm>
                  <a:off x="768" y="0"/>
                  <a:ext cx="552" cy="552"/>
                </a:xfrm>
                <a:custGeom>
                  <a:avLst/>
                  <a:gdLst>
                    <a:gd name="T0" fmla="*/ 12471 w 24942"/>
                    <a:gd name="T1" fmla="*/ 0 h 21600"/>
                    <a:gd name="T2" fmla="*/ 23271 w 24942"/>
                    <a:gd name="T3" fmla="*/ 5400 h 21600"/>
                    <a:gd name="T4" fmla="*/ 23271 w 24942"/>
                    <a:gd name="T5" fmla="*/ 16200 h 21600"/>
                    <a:gd name="T6" fmla="*/ 12471 w 24942"/>
                    <a:gd name="T7" fmla="*/ 21600 h 21600"/>
                    <a:gd name="T8" fmla="*/ 1671 w 24942"/>
                    <a:gd name="T9" fmla="*/ 16200 h 21600"/>
                    <a:gd name="T10" fmla="*/ 1671 w 24942"/>
                    <a:gd name="T11" fmla="*/ 5400 h 21600"/>
                    <a:gd name="T12" fmla="*/ 12471 w 24942"/>
                    <a:gd name="T13" fmla="*/ 0 h 21600"/>
                    <a:gd name="T14" fmla="*/ 12471 w 24942"/>
                    <a:gd name="T1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942" h="21600">
                      <a:moveTo>
                        <a:pt x="12471" y="0"/>
                      </a:moveTo>
                      <a:lnTo>
                        <a:pt x="23271" y="5400"/>
                      </a:lnTo>
                      <a:lnTo>
                        <a:pt x="23271" y="16200"/>
                      </a:lnTo>
                      <a:lnTo>
                        <a:pt x="12471" y="21600"/>
                      </a:lnTo>
                      <a:lnTo>
                        <a:pt x="1671" y="16200"/>
                      </a:lnTo>
                      <a:lnTo>
                        <a:pt x="1671" y="5400"/>
                      </a:lnTo>
                      <a:lnTo>
                        <a:pt x="12471" y="0"/>
                      </a:lnTo>
                      <a:close/>
                      <a:moveTo>
                        <a:pt x="12471" y="0"/>
                      </a:moveTo>
                    </a:path>
                  </a:pathLst>
                </a:custGeom>
                <a:solidFill>
                  <a:srgbClr val="FFFF00"/>
                </a:solidFill>
                <a:ln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da-DK"/>
                </a:p>
              </p:txBody>
            </p:sp>
            <p:sp>
              <p:nvSpPr>
                <p:cNvPr id="98" name="AutoShape 92"/>
                <p:cNvSpPr>
                  <a:spLocks/>
                </p:cNvSpPr>
                <p:nvPr/>
              </p:nvSpPr>
              <p:spPr bwMode="auto">
                <a:xfrm>
                  <a:off x="768" y="640"/>
                  <a:ext cx="552" cy="552"/>
                </a:xfrm>
                <a:custGeom>
                  <a:avLst/>
                  <a:gdLst>
                    <a:gd name="T0" fmla="*/ 12471 w 24942"/>
                    <a:gd name="T1" fmla="*/ 0 h 21600"/>
                    <a:gd name="T2" fmla="*/ 23271 w 24942"/>
                    <a:gd name="T3" fmla="*/ 5400 h 21600"/>
                    <a:gd name="T4" fmla="*/ 23271 w 24942"/>
                    <a:gd name="T5" fmla="*/ 16200 h 21600"/>
                    <a:gd name="T6" fmla="*/ 12471 w 24942"/>
                    <a:gd name="T7" fmla="*/ 21600 h 21600"/>
                    <a:gd name="T8" fmla="*/ 1671 w 24942"/>
                    <a:gd name="T9" fmla="*/ 16200 h 21600"/>
                    <a:gd name="T10" fmla="*/ 1671 w 24942"/>
                    <a:gd name="T11" fmla="*/ 5400 h 21600"/>
                    <a:gd name="T12" fmla="*/ 12471 w 24942"/>
                    <a:gd name="T13" fmla="*/ 0 h 21600"/>
                    <a:gd name="T14" fmla="*/ 12471 w 24942"/>
                    <a:gd name="T1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942" h="21600">
                      <a:moveTo>
                        <a:pt x="12471" y="0"/>
                      </a:moveTo>
                      <a:lnTo>
                        <a:pt x="23271" y="5400"/>
                      </a:lnTo>
                      <a:lnTo>
                        <a:pt x="23271" y="16200"/>
                      </a:lnTo>
                      <a:lnTo>
                        <a:pt x="12471" y="21600"/>
                      </a:lnTo>
                      <a:lnTo>
                        <a:pt x="1671" y="16200"/>
                      </a:lnTo>
                      <a:lnTo>
                        <a:pt x="1671" y="5400"/>
                      </a:lnTo>
                      <a:lnTo>
                        <a:pt x="12471" y="0"/>
                      </a:lnTo>
                      <a:close/>
                      <a:moveTo>
                        <a:pt x="12471" y="0"/>
                      </a:moveTo>
                    </a:path>
                  </a:pathLst>
                </a:custGeom>
                <a:solidFill>
                  <a:srgbClr val="0000FF"/>
                </a:solidFill>
                <a:ln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da-DK"/>
                </a:p>
              </p:txBody>
            </p:sp>
            <p:sp>
              <p:nvSpPr>
                <p:cNvPr id="99" name="AutoShape 93"/>
                <p:cNvSpPr>
                  <a:spLocks/>
                </p:cNvSpPr>
                <p:nvPr/>
              </p:nvSpPr>
              <p:spPr bwMode="auto">
                <a:xfrm>
                  <a:off x="0" y="640"/>
                  <a:ext cx="552" cy="552"/>
                </a:xfrm>
                <a:custGeom>
                  <a:avLst/>
                  <a:gdLst>
                    <a:gd name="T0" fmla="*/ 12471 w 24942"/>
                    <a:gd name="T1" fmla="*/ 0 h 21600"/>
                    <a:gd name="T2" fmla="*/ 23271 w 24942"/>
                    <a:gd name="T3" fmla="*/ 5400 h 21600"/>
                    <a:gd name="T4" fmla="*/ 23271 w 24942"/>
                    <a:gd name="T5" fmla="*/ 16200 h 21600"/>
                    <a:gd name="T6" fmla="*/ 12471 w 24942"/>
                    <a:gd name="T7" fmla="*/ 21600 h 21600"/>
                    <a:gd name="T8" fmla="*/ 1671 w 24942"/>
                    <a:gd name="T9" fmla="*/ 16200 h 21600"/>
                    <a:gd name="T10" fmla="*/ 1671 w 24942"/>
                    <a:gd name="T11" fmla="*/ 5400 h 21600"/>
                    <a:gd name="T12" fmla="*/ 12471 w 24942"/>
                    <a:gd name="T13" fmla="*/ 0 h 21600"/>
                    <a:gd name="T14" fmla="*/ 12471 w 24942"/>
                    <a:gd name="T1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942" h="21600">
                      <a:moveTo>
                        <a:pt x="12471" y="0"/>
                      </a:moveTo>
                      <a:lnTo>
                        <a:pt x="23271" y="5400"/>
                      </a:lnTo>
                      <a:lnTo>
                        <a:pt x="23271" y="16200"/>
                      </a:lnTo>
                      <a:lnTo>
                        <a:pt x="12471" y="21600"/>
                      </a:lnTo>
                      <a:lnTo>
                        <a:pt x="1671" y="16200"/>
                      </a:lnTo>
                      <a:lnTo>
                        <a:pt x="1671" y="5400"/>
                      </a:lnTo>
                      <a:lnTo>
                        <a:pt x="12471" y="0"/>
                      </a:lnTo>
                      <a:close/>
                      <a:moveTo>
                        <a:pt x="12471" y="0"/>
                      </a:moveTo>
                    </a:path>
                  </a:pathLst>
                </a:custGeom>
                <a:solidFill>
                  <a:srgbClr val="408000"/>
                </a:solidFill>
                <a:ln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da-DK"/>
                </a:p>
              </p:txBody>
            </p:sp>
          </p:grpSp>
          <p:pic>
            <p:nvPicPr>
              <p:cNvPr id="95" name="Picture 95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2" y="324"/>
                <a:ext cx="2088" cy="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sp>
          <p:nvSpPr>
            <p:cNvPr id="93" name="Rectangle 97"/>
            <p:cNvSpPr>
              <a:spLocks/>
            </p:cNvSpPr>
            <p:nvPr/>
          </p:nvSpPr>
          <p:spPr bwMode="auto">
            <a:xfrm>
              <a:off x="347" y="228"/>
              <a:ext cx="1216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57799" bIns="0">
              <a:spAutoFit/>
            </a:bodyPr>
            <a:lstStyle/>
            <a:p>
              <a:pPr marL="40182"/>
              <a:r>
                <a:rPr lang="en-US" sz="2400" dirty="0">
                  <a:solidFill>
                    <a:srgbClr val="1D82A4"/>
                  </a:solidFill>
                  <a:latin typeface="Arial Bold" charset="0"/>
                  <a:ea typeface="ＭＳ Ｐゴシック" charset="0"/>
                  <a:sym typeface="Arial Bold" charset="0"/>
                </a:rPr>
                <a:t>REDUCE</a:t>
              </a:r>
            </a:p>
          </p:txBody>
        </p:sp>
      </p:grp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1535906" y="1268016"/>
            <a:ext cx="1375172" cy="1446609"/>
            <a:chOff x="0" y="0"/>
            <a:chExt cx="1232" cy="1296"/>
          </a:xfrm>
        </p:grpSpPr>
        <p:sp>
          <p:nvSpPr>
            <p:cNvPr id="8" name="Rectangle 4"/>
            <p:cNvSpPr>
              <a:spLocks/>
            </p:cNvSpPr>
            <p:nvPr/>
          </p:nvSpPr>
          <p:spPr bwMode="auto">
            <a:xfrm>
              <a:off x="0" y="0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9" name="Rectangle 5"/>
            <p:cNvSpPr>
              <a:spLocks/>
            </p:cNvSpPr>
            <p:nvPr/>
          </p:nvSpPr>
          <p:spPr bwMode="auto">
            <a:xfrm>
              <a:off x="744" y="0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10" name="Rectangle 6"/>
            <p:cNvSpPr>
              <a:spLocks/>
            </p:cNvSpPr>
            <p:nvPr/>
          </p:nvSpPr>
          <p:spPr bwMode="auto">
            <a:xfrm>
              <a:off x="248" y="0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11" name="Rectangle 7"/>
            <p:cNvSpPr>
              <a:spLocks/>
            </p:cNvSpPr>
            <p:nvPr/>
          </p:nvSpPr>
          <p:spPr bwMode="auto">
            <a:xfrm>
              <a:off x="496" y="0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12" name="Rectangle 8"/>
            <p:cNvSpPr>
              <a:spLocks/>
            </p:cNvSpPr>
            <p:nvPr/>
          </p:nvSpPr>
          <p:spPr bwMode="auto">
            <a:xfrm>
              <a:off x="992" y="0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13" name="Rectangle 9"/>
            <p:cNvSpPr>
              <a:spLocks/>
            </p:cNvSpPr>
            <p:nvPr/>
          </p:nvSpPr>
          <p:spPr bwMode="auto">
            <a:xfrm>
              <a:off x="0" y="264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14" name="Rectangle 10"/>
            <p:cNvSpPr>
              <a:spLocks/>
            </p:cNvSpPr>
            <p:nvPr/>
          </p:nvSpPr>
          <p:spPr bwMode="auto">
            <a:xfrm>
              <a:off x="744" y="264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15" name="Rectangle 11"/>
            <p:cNvSpPr>
              <a:spLocks/>
            </p:cNvSpPr>
            <p:nvPr/>
          </p:nvSpPr>
          <p:spPr bwMode="auto">
            <a:xfrm>
              <a:off x="248" y="264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16" name="Rectangle 12"/>
            <p:cNvSpPr>
              <a:spLocks/>
            </p:cNvSpPr>
            <p:nvPr/>
          </p:nvSpPr>
          <p:spPr bwMode="auto">
            <a:xfrm>
              <a:off x="496" y="264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17" name="Rectangle 13"/>
            <p:cNvSpPr>
              <a:spLocks/>
            </p:cNvSpPr>
            <p:nvPr/>
          </p:nvSpPr>
          <p:spPr bwMode="auto">
            <a:xfrm>
              <a:off x="992" y="264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18" name="Rectangle 14"/>
            <p:cNvSpPr>
              <a:spLocks/>
            </p:cNvSpPr>
            <p:nvPr/>
          </p:nvSpPr>
          <p:spPr bwMode="auto">
            <a:xfrm>
              <a:off x="0" y="528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19" name="Rectangle 15"/>
            <p:cNvSpPr>
              <a:spLocks/>
            </p:cNvSpPr>
            <p:nvPr/>
          </p:nvSpPr>
          <p:spPr bwMode="auto">
            <a:xfrm>
              <a:off x="744" y="528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20" name="Rectangle 16"/>
            <p:cNvSpPr>
              <a:spLocks/>
            </p:cNvSpPr>
            <p:nvPr/>
          </p:nvSpPr>
          <p:spPr bwMode="auto">
            <a:xfrm>
              <a:off x="248" y="528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21" name="Rectangle 17"/>
            <p:cNvSpPr>
              <a:spLocks/>
            </p:cNvSpPr>
            <p:nvPr/>
          </p:nvSpPr>
          <p:spPr bwMode="auto">
            <a:xfrm>
              <a:off x="496" y="528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22" name="Rectangle 18"/>
            <p:cNvSpPr>
              <a:spLocks/>
            </p:cNvSpPr>
            <p:nvPr/>
          </p:nvSpPr>
          <p:spPr bwMode="auto">
            <a:xfrm>
              <a:off x="992" y="528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23" name="Rectangle 19"/>
            <p:cNvSpPr>
              <a:spLocks/>
            </p:cNvSpPr>
            <p:nvPr/>
          </p:nvSpPr>
          <p:spPr bwMode="auto">
            <a:xfrm>
              <a:off x="0" y="792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24" name="Rectangle 20"/>
            <p:cNvSpPr>
              <a:spLocks/>
            </p:cNvSpPr>
            <p:nvPr/>
          </p:nvSpPr>
          <p:spPr bwMode="auto">
            <a:xfrm>
              <a:off x="744" y="792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25" name="Rectangle 21"/>
            <p:cNvSpPr>
              <a:spLocks/>
            </p:cNvSpPr>
            <p:nvPr/>
          </p:nvSpPr>
          <p:spPr bwMode="auto">
            <a:xfrm>
              <a:off x="248" y="792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26" name="Rectangle 22"/>
            <p:cNvSpPr>
              <a:spLocks/>
            </p:cNvSpPr>
            <p:nvPr/>
          </p:nvSpPr>
          <p:spPr bwMode="auto">
            <a:xfrm>
              <a:off x="496" y="792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27" name="Rectangle 23"/>
            <p:cNvSpPr>
              <a:spLocks/>
            </p:cNvSpPr>
            <p:nvPr/>
          </p:nvSpPr>
          <p:spPr bwMode="auto">
            <a:xfrm>
              <a:off x="992" y="792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28" name="Rectangle 24"/>
            <p:cNvSpPr>
              <a:spLocks/>
            </p:cNvSpPr>
            <p:nvPr/>
          </p:nvSpPr>
          <p:spPr bwMode="auto">
            <a:xfrm>
              <a:off x="0" y="1056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29" name="Rectangle 25"/>
            <p:cNvSpPr>
              <a:spLocks/>
            </p:cNvSpPr>
            <p:nvPr/>
          </p:nvSpPr>
          <p:spPr bwMode="auto">
            <a:xfrm>
              <a:off x="744" y="1056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30" name="Rectangle 26"/>
            <p:cNvSpPr>
              <a:spLocks/>
            </p:cNvSpPr>
            <p:nvPr/>
          </p:nvSpPr>
          <p:spPr bwMode="auto">
            <a:xfrm>
              <a:off x="248" y="1056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31" name="Rectangle 27"/>
            <p:cNvSpPr>
              <a:spLocks/>
            </p:cNvSpPr>
            <p:nvPr/>
          </p:nvSpPr>
          <p:spPr bwMode="auto">
            <a:xfrm>
              <a:off x="496" y="1056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  <p:sp>
          <p:nvSpPr>
            <p:cNvPr id="32" name="Rectangle 28"/>
            <p:cNvSpPr>
              <a:spLocks/>
            </p:cNvSpPr>
            <p:nvPr/>
          </p:nvSpPr>
          <p:spPr bwMode="auto">
            <a:xfrm>
              <a:off x="992" y="1056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3889564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3F6B38-617A-4501-A904-66E37354C733}" type="slidenum">
              <a:rPr lang="en-GB" noProof="0" smtClean="0"/>
              <a:pPr>
                <a:defRPr/>
              </a:pPr>
              <a:t>5</a:t>
            </a:fld>
            <a:endParaRPr lang="en-GB" noProof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Lorem</a:t>
            </a:r>
            <a:r>
              <a:rPr lang="en-GB" dirty="0"/>
              <a:t> </a:t>
            </a:r>
            <a:r>
              <a:rPr lang="en-GB" dirty="0" err="1"/>
              <a:t>ipsum</a:t>
            </a:r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i="1" dirty="0" smtClean="0"/>
              <a:t>This work was partially supported by the SCAPE Project.</a:t>
            </a:r>
          </a:p>
          <a:p>
            <a:pPr>
              <a:defRPr/>
            </a:pPr>
            <a:r>
              <a:rPr lang="en-US" i="1" dirty="0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268760"/>
            <a:ext cx="3168352" cy="2229029"/>
          </a:xfrm>
          <a:prstGeom prst="rect">
            <a:avLst/>
          </a:prstGeom>
        </p:spPr>
      </p:pic>
      <p:sp>
        <p:nvSpPr>
          <p:cNvPr id="10" name="Inhaltsplatzhalter 2"/>
          <p:cNvSpPr>
            <a:spLocks noGrp="1"/>
          </p:cNvSpPr>
          <p:nvPr>
            <p:ph sz="half" idx="2"/>
          </p:nvPr>
        </p:nvSpPr>
        <p:spPr>
          <a:xfrm>
            <a:off x="4572000" y="1484784"/>
            <a:ext cx="4248472" cy="4832846"/>
          </a:xfrm>
        </p:spPr>
        <p:txBody>
          <a:bodyPr/>
          <a:lstStyle/>
          <a:p>
            <a:r>
              <a:rPr lang="de-AT" dirty="0" smtClean="0"/>
              <a:t>Count </a:t>
            </a:r>
            <a:r>
              <a:rPr lang="de-AT" dirty="0" err="1" smtClean="0"/>
              <a:t>addresses</a:t>
            </a:r>
            <a:r>
              <a:rPr lang="de-AT" dirty="0" smtClean="0"/>
              <a:t> </a:t>
            </a:r>
            <a:r>
              <a:rPr lang="de-AT" dirty="0" err="1" smtClean="0"/>
              <a:t>that</a:t>
            </a:r>
            <a:r>
              <a:rPr lang="de-AT" dirty="0" smtClean="0"/>
              <a:t> </a:t>
            </a:r>
            <a:r>
              <a:rPr lang="de-AT" dirty="0" err="1" smtClean="0"/>
              <a:t>have</a:t>
            </a:r>
            <a:r>
              <a:rPr lang="de-AT" dirty="0" smtClean="0"/>
              <a:t> </a:t>
            </a:r>
            <a:r>
              <a:rPr lang="de-AT" dirty="0" err="1" smtClean="0"/>
              <a:t>fruits</a:t>
            </a:r>
            <a:r>
              <a:rPr lang="de-AT" dirty="0" smtClean="0"/>
              <a:t> </a:t>
            </a:r>
            <a:r>
              <a:rPr lang="de-AT" dirty="0" err="1" smtClean="0"/>
              <a:t>etc</a:t>
            </a:r>
            <a:r>
              <a:rPr lang="de-AT" dirty="0" smtClean="0"/>
              <a:t> in </a:t>
            </a:r>
            <a:r>
              <a:rPr lang="de-AT" dirty="0" err="1" smtClean="0"/>
              <a:t>their</a:t>
            </a:r>
            <a:r>
              <a:rPr lang="de-AT" dirty="0" smtClean="0"/>
              <a:t> </a:t>
            </a:r>
            <a:r>
              <a:rPr lang="de-AT" dirty="0" err="1" smtClean="0"/>
              <a:t>street</a:t>
            </a:r>
            <a:r>
              <a:rPr lang="de-AT" dirty="0" smtClean="0"/>
              <a:t> </a:t>
            </a:r>
            <a:r>
              <a:rPr lang="de-AT" dirty="0" err="1" smtClean="0"/>
              <a:t>name</a:t>
            </a:r>
            <a:endParaRPr lang="de-AT" dirty="0" smtClean="0"/>
          </a:p>
          <a:p>
            <a:pPr lvl="1"/>
            <a:r>
              <a:rPr lang="de-AT" dirty="0" err="1" smtClean="0"/>
              <a:t>Kirsebærhaven</a:t>
            </a:r>
            <a:endParaRPr lang="de-AT" dirty="0" smtClean="0"/>
          </a:p>
          <a:p>
            <a:pPr lvl="1"/>
            <a:r>
              <a:rPr lang="de-AT" dirty="0" err="1" smtClean="0"/>
              <a:t>Jordbærvej</a:t>
            </a:r>
            <a:endParaRPr lang="de-AT" dirty="0" smtClean="0"/>
          </a:p>
          <a:p>
            <a:pPr lvl="1"/>
            <a:r>
              <a:rPr lang="de-AT" dirty="0" err="1" smtClean="0"/>
              <a:t>Nødde</a:t>
            </a:r>
            <a:r>
              <a:rPr lang="de-AT" dirty="0" smtClean="0"/>
              <a:t> </a:t>
            </a:r>
            <a:r>
              <a:rPr lang="de-AT" dirty="0" err="1" smtClean="0"/>
              <a:t>allé</a:t>
            </a:r>
            <a:endParaRPr lang="de-AT" dirty="0" smtClean="0"/>
          </a:p>
          <a:p>
            <a:r>
              <a:rPr lang="de-AT" dirty="0" err="1" smtClean="0"/>
              <a:t>Result</a:t>
            </a:r>
            <a:endParaRPr lang="de-AT" dirty="0" smtClean="0"/>
          </a:p>
          <a:p>
            <a:pPr lvl="1"/>
            <a:r>
              <a:rPr lang="de-AT" dirty="0" err="1" smtClean="0"/>
              <a:t>Kirsebær</a:t>
            </a:r>
            <a:r>
              <a:rPr lang="de-AT" dirty="0" smtClean="0"/>
              <a:t>: 1203</a:t>
            </a:r>
          </a:p>
          <a:p>
            <a:pPr lvl="1"/>
            <a:r>
              <a:rPr lang="de-AT" dirty="0" err="1" smtClean="0"/>
              <a:t>Nødder</a:t>
            </a:r>
            <a:r>
              <a:rPr lang="de-AT" dirty="0" smtClean="0"/>
              <a:t>:    34</a:t>
            </a:r>
          </a:p>
          <a:p>
            <a:pPr lvl="1"/>
            <a:r>
              <a:rPr lang="de-AT" dirty="0" err="1" smtClean="0"/>
              <a:t>Jordbær</a:t>
            </a:r>
            <a:r>
              <a:rPr lang="de-AT" dirty="0" smtClean="0"/>
              <a:t>: 543</a:t>
            </a:r>
            <a:endParaRPr lang="de-AT" dirty="0"/>
          </a:p>
        </p:txBody>
      </p:sp>
      <p:pic>
        <p:nvPicPr>
          <p:cNvPr id="11" name="Billed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573016"/>
            <a:ext cx="2448272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317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1629F-2D53-4598-90E1-93BA651062D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Zoo</a:t>
            </a:r>
            <a:endParaRPr lang="de-AT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13" name="Picture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5760640" cy="1452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" name="Rectangle 11"/>
          <p:cNvSpPr>
            <a:spLocks/>
          </p:cNvSpPr>
          <p:nvPr/>
        </p:nvSpPr>
        <p:spPr bwMode="auto">
          <a:xfrm>
            <a:off x="2699792" y="2348880"/>
            <a:ext cx="388843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57799" bIns="0">
            <a:spAutoFit/>
          </a:bodyPr>
          <a:lstStyle/>
          <a:p>
            <a:pPr marL="57150"/>
            <a:r>
              <a:rPr lang="en-US" sz="3600" dirty="0" smtClean="0">
                <a:solidFill>
                  <a:srgbClr val="1D82A4"/>
                </a:solidFill>
                <a:ea typeface="ＭＳ Ｐゴシック" charset="0"/>
              </a:rPr>
              <a:t>HDFS – data locality</a:t>
            </a:r>
            <a:endParaRPr lang="en-US" sz="3600" dirty="0">
              <a:solidFill>
                <a:srgbClr val="1D82A4"/>
              </a:solidFill>
              <a:ea typeface="ＭＳ Ｐゴシック" charset="0"/>
            </a:endParaRPr>
          </a:p>
          <a:p>
            <a:pPr marL="57150"/>
            <a:r>
              <a:rPr lang="en-US" sz="3600" dirty="0" err="1">
                <a:solidFill>
                  <a:srgbClr val="1D82A4"/>
                </a:solidFill>
                <a:ea typeface="ＭＳ Ｐゴシック" charset="0"/>
              </a:rPr>
              <a:t>MapReduce</a:t>
            </a:r>
            <a:endParaRPr lang="en-US" sz="3600" dirty="0">
              <a:solidFill>
                <a:srgbClr val="1D82A4"/>
              </a:solidFill>
              <a:ea typeface="ＭＳ Ｐゴシック" charset="0"/>
            </a:endParaRPr>
          </a:p>
        </p:txBody>
      </p:sp>
      <p:pic>
        <p:nvPicPr>
          <p:cNvPr id="15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980728"/>
            <a:ext cx="1224136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869160"/>
            <a:ext cx="2166764" cy="535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Picture 9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20888"/>
            <a:ext cx="1103231" cy="1663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8" name="Picture 1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996952"/>
            <a:ext cx="1793711" cy="161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573016"/>
            <a:ext cx="1400331" cy="1990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088"/>
            <a:ext cx="1434459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013176"/>
            <a:ext cx="4824536" cy="189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Tekstfelt 1"/>
          <p:cNvSpPr txBox="1"/>
          <p:nvPr/>
        </p:nvSpPr>
        <p:spPr>
          <a:xfrm>
            <a:off x="6300192" y="5085184"/>
            <a:ext cx="20241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9600" dirty="0" smtClean="0"/>
              <a:t>•••</a:t>
            </a:r>
            <a:endParaRPr lang="da-DK" sz="9600" dirty="0"/>
          </a:p>
        </p:txBody>
      </p:sp>
    </p:spTree>
    <p:extLst>
      <p:ext uri="{BB962C8B-B14F-4D97-AF65-F5344CB8AC3E}">
        <p14:creationId xmlns:p14="http://schemas.microsoft.com/office/powerpoint/2010/main" val="1687172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1629F-2D53-4598-90E1-93BA651062D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Hadoop at the Library</a:t>
            </a:r>
            <a:endParaRPr lang="de-AT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08720"/>
            <a:ext cx="8244408" cy="5635826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5222" y="5085184"/>
            <a:ext cx="1630250" cy="1218652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0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1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1656184"/>
          </a:xfrm>
        </p:spPr>
        <p:txBody>
          <a:bodyPr/>
          <a:lstStyle/>
          <a:p>
            <a:r>
              <a:rPr lang="de-AT" dirty="0" smtClean="0"/>
              <a:t>Blade </a:t>
            </a:r>
            <a:r>
              <a:rPr lang="de-AT" dirty="0" err="1" smtClean="0"/>
              <a:t>servers</a:t>
            </a:r>
            <a:r>
              <a:rPr lang="de-AT" dirty="0" smtClean="0"/>
              <a:t> </a:t>
            </a:r>
            <a:r>
              <a:rPr lang="de-AT" dirty="0" err="1" smtClean="0"/>
              <a:t>with</a:t>
            </a:r>
            <a:r>
              <a:rPr lang="de-AT" dirty="0" smtClean="0"/>
              <a:t> </a:t>
            </a:r>
            <a:r>
              <a:rPr lang="de-AT" dirty="0" err="1" smtClean="0"/>
              <a:t>no</a:t>
            </a:r>
            <a:r>
              <a:rPr lang="de-AT" dirty="0" smtClean="0"/>
              <a:t> </a:t>
            </a:r>
            <a:r>
              <a:rPr lang="de-AT" dirty="0" err="1" smtClean="0"/>
              <a:t>local</a:t>
            </a:r>
            <a:r>
              <a:rPr lang="de-AT" dirty="0" smtClean="0"/>
              <a:t> </a:t>
            </a:r>
            <a:r>
              <a:rPr lang="de-AT" dirty="0" err="1" smtClean="0"/>
              <a:t>storage</a:t>
            </a:r>
            <a:endParaRPr lang="de-AT" dirty="0" smtClean="0"/>
          </a:p>
          <a:p>
            <a:r>
              <a:rPr lang="de-AT" dirty="0" smtClean="0"/>
              <a:t>Storage </a:t>
            </a:r>
            <a:r>
              <a:rPr lang="de-AT" dirty="0" err="1" smtClean="0"/>
              <a:t>exclusively</a:t>
            </a:r>
            <a:r>
              <a:rPr lang="de-AT" dirty="0" smtClean="0"/>
              <a:t> on NAS</a:t>
            </a:r>
          </a:p>
          <a:p>
            <a:r>
              <a:rPr lang="de-AT" dirty="0" err="1" smtClean="0"/>
              <a:t>We‘ve</a:t>
            </a:r>
            <a:r>
              <a:rPr lang="de-AT" dirty="0" smtClean="0"/>
              <a:t> </a:t>
            </a:r>
            <a:r>
              <a:rPr lang="de-AT" dirty="0" err="1" smtClean="0"/>
              <a:t>done</a:t>
            </a:r>
            <a:r>
              <a:rPr lang="de-AT" dirty="0" smtClean="0"/>
              <a:t> </a:t>
            </a:r>
            <a:r>
              <a:rPr lang="de-AT" dirty="0" err="1" smtClean="0"/>
              <a:t>several</a:t>
            </a:r>
            <a:r>
              <a:rPr lang="de-AT" dirty="0" smtClean="0"/>
              <a:t> </a:t>
            </a:r>
            <a:r>
              <a:rPr lang="de-AT" dirty="0" err="1" smtClean="0"/>
              <a:t>experiments</a:t>
            </a:r>
            <a:endParaRPr lang="de-AT" dirty="0" smtClean="0"/>
          </a:p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37938C-2D6C-47F6-89D2-23EC7C7B9BB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Can it be done?</a:t>
            </a:r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645024"/>
            <a:ext cx="2808312" cy="1979191"/>
          </a:xfrm>
          <a:prstGeom prst="rect">
            <a:avLst/>
          </a:prstGeom>
        </p:spPr>
      </p:pic>
      <p:sp>
        <p:nvSpPr>
          <p:cNvPr id="9" name="Afrundet rektangel 8"/>
          <p:cNvSpPr/>
          <p:nvPr/>
        </p:nvSpPr>
        <p:spPr>
          <a:xfrm>
            <a:off x="3923928" y="2996952"/>
            <a:ext cx="1656184" cy="316835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err="1" smtClean="0"/>
              <a:t>Existing</a:t>
            </a:r>
            <a:endParaRPr lang="da-DK" dirty="0" smtClean="0"/>
          </a:p>
          <a:p>
            <a:pPr algn="ctr"/>
            <a:r>
              <a:rPr lang="da-DK" dirty="0" err="1" smtClean="0"/>
              <a:t>infrastructure</a:t>
            </a:r>
            <a:endParaRPr lang="da-DK" dirty="0"/>
          </a:p>
        </p:txBody>
      </p:sp>
      <p:sp>
        <p:nvSpPr>
          <p:cNvPr id="10" name="Højre-venstrepil 9"/>
          <p:cNvSpPr/>
          <p:nvPr/>
        </p:nvSpPr>
        <p:spPr>
          <a:xfrm>
            <a:off x="2987824" y="4293096"/>
            <a:ext cx="792088" cy="360040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Højre-venstrepil 10"/>
          <p:cNvSpPr/>
          <p:nvPr/>
        </p:nvSpPr>
        <p:spPr>
          <a:xfrm>
            <a:off x="5652120" y="4293096"/>
            <a:ext cx="792088" cy="360040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Tekstfelt 11"/>
          <p:cNvSpPr txBox="1"/>
          <p:nvPr/>
        </p:nvSpPr>
        <p:spPr>
          <a:xfrm>
            <a:off x="1403648" y="2708920"/>
            <a:ext cx="8787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dirty="0" smtClean="0">
                <a:solidFill>
                  <a:srgbClr val="1D82A4"/>
                </a:solidFill>
              </a:rPr>
              <a:t>CPU</a:t>
            </a:r>
            <a:endParaRPr lang="da-DK" sz="3200" dirty="0">
              <a:solidFill>
                <a:srgbClr val="1D82A4"/>
              </a:solidFill>
            </a:endParaRPr>
          </a:p>
        </p:txBody>
      </p:sp>
      <p:sp>
        <p:nvSpPr>
          <p:cNvPr id="13" name="Tekstfelt 12"/>
          <p:cNvSpPr txBox="1"/>
          <p:nvPr/>
        </p:nvSpPr>
        <p:spPr>
          <a:xfrm>
            <a:off x="6732240" y="2708920"/>
            <a:ext cx="14640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dirty="0" smtClean="0">
                <a:solidFill>
                  <a:srgbClr val="1D82A4"/>
                </a:solidFill>
              </a:rPr>
              <a:t>Storage</a:t>
            </a:r>
            <a:endParaRPr lang="da-DK" sz="3200" dirty="0">
              <a:solidFill>
                <a:srgbClr val="1D82A4"/>
              </a:solidFill>
            </a:endParaRPr>
          </a:p>
        </p:txBody>
      </p:sp>
      <p:pic>
        <p:nvPicPr>
          <p:cNvPr id="15" name="Billed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3501008"/>
            <a:ext cx="2416378" cy="214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70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 smtClean="0"/>
              <a:t>4 CPU nodes</a:t>
            </a:r>
            <a:endParaRPr lang="da-DK" dirty="0"/>
          </a:p>
        </p:txBody>
      </p:sp>
      <p:sp>
        <p:nvSpPr>
          <p:cNvPr id="11" name="Pladsholder til indhold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Two 6-core CPU</a:t>
            </a:r>
          </a:p>
          <a:p>
            <a:r>
              <a:rPr lang="en-GB" dirty="0" smtClean="0"/>
              <a:t>Intel® Xeon® Processor X5670 with 12M Cache, 2.93 GHz, and 6.40 GT/s Intel® QPI</a:t>
            </a:r>
          </a:p>
          <a:p>
            <a:r>
              <a:rPr lang="en-GB" dirty="0" smtClean="0"/>
              <a:t>96GB RAM</a:t>
            </a:r>
          </a:p>
          <a:p>
            <a:r>
              <a:rPr lang="en-GB" dirty="0" smtClean="0"/>
              <a:t>2Gbit Ethernet interface</a:t>
            </a:r>
          </a:p>
          <a:p>
            <a:r>
              <a:rPr lang="en-GB" dirty="0" err="1" smtClean="0"/>
              <a:t>CentOS</a:t>
            </a:r>
            <a:endParaRPr lang="en-GB" dirty="0" smtClean="0"/>
          </a:p>
          <a:p>
            <a:r>
              <a:rPr lang="en-GB" dirty="0" smtClean="0"/>
              <a:t>NFS mount point on NAS for HDFS</a:t>
            </a:r>
          </a:p>
          <a:p>
            <a:r>
              <a:rPr lang="en-GB" dirty="0" smtClean="0"/>
              <a:t>Reachable NAS storage: ~4PB</a:t>
            </a:r>
          </a:p>
          <a:p>
            <a:endParaRPr lang="en-GB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Cluster </a:t>
            </a:r>
            <a:r>
              <a:rPr lang="da-DK" i="1" dirty="0" err="1" smtClean="0"/>
              <a:t>topology</a:t>
            </a:r>
            <a:endParaRPr lang="da-DK" i="1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844823"/>
            <a:ext cx="4239514" cy="3312369"/>
          </a:xfrm>
          <a:prstGeom prst="rect">
            <a:avLst/>
          </a:prstGeom>
        </p:spPr>
      </p:pic>
      <p:sp>
        <p:nvSpPr>
          <p:cNvPr id="12" name="Tekstfelt 11"/>
          <p:cNvSpPr txBox="1"/>
          <p:nvPr/>
        </p:nvSpPr>
        <p:spPr>
          <a:xfrm>
            <a:off x="323528" y="5157192"/>
            <a:ext cx="22884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800" dirty="0" smtClean="0"/>
              <a:t>Science </a:t>
            </a:r>
            <a:r>
              <a:rPr lang="da-DK" sz="800" dirty="0"/>
              <a:t>Museum/Science &amp; Society Picture Library</a:t>
            </a:r>
          </a:p>
        </p:txBody>
      </p:sp>
    </p:spTree>
    <p:extLst>
      <p:ext uri="{BB962C8B-B14F-4D97-AF65-F5344CB8AC3E}">
        <p14:creationId xmlns:p14="http://schemas.microsoft.com/office/powerpoint/2010/main" val="2703890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Cloudera</a:t>
            </a:r>
            <a:r>
              <a:rPr lang="da-DK" dirty="0" smtClean="0"/>
              <a:t> Hadoop Distribution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908720"/>
            <a:ext cx="7488832" cy="523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71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Interface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24744"/>
            <a:ext cx="8532440" cy="215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182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http://</a:t>
            </a:r>
            <a:r>
              <a:rPr lang="da-DK" dirty="0" smtClean="0">
                <a:hlinkClick r:id="rId2"/>
              </a:rPr>
              <a:t>hadoop.apache.org</a:t>
            </a:r>
            <a:endParaRPr lang="da-DK" dirty="0" smtClean="0"/>
          </a:p>
          <a:p>
            <a:r>
              <a:rPr lang="da-DK" dirty="0">
                <a:hlinkClick r:id="rId3"/>
              </a:rPr>
              <a:t>http://</a:t>
            </a:r>
            <a:r>
              <a:rPr lang="da-DK" dirty="0" smtClean="0">
                <a:hlinkClick r:id="rId3"/>
              </a:rPr>
              <a:t>www.cloudera.com</a:t>
            </a:r>
            <a:endParaRPr lang="da-DK" dirty="0"/>
          </a:p>
          <a:p>
            <a:r>
              <a:rPr lang="da-DK" dirty="0">
                <a:hlinkClick r:id="rId4"/>
              </a:rPr>
              <a:t>http://static.googleusercontent.com/media/research.google.com/en//archive/mapreduce-osdi04.</a:t>
            </a:r>
            <a:r>
              <a:rPr lang="da-DK" dirty="0" smtClean="0">
                <a:hlinkClick r:id="rId4"/>
              </a:rPr>
              <a:t>pdf</a:t>
            </a:r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References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088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4294967295"/>
          </p:nvPr>
        </p:nvSpPr>
        <p:spPr>
          <a:xfrm>
            <a:off x="8485188" y="6327775"/>
            <a:ext cx="658812" cy="476250"/>
          </a:xfrm>
        </p:spPr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294967295"/>
          </p:nvPr>
        </p:nvSpPr>
        <p:spPr>
          <a:xfrm>
            <a:off x="0" y="6327775"/>
            <a:ext cx="7921625" cy="476250"/>
          </a:xfrm>
        </p:spPr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sp>
        <p:nvSpPr>
          <p:cNvPr id="6" name="Rektangel 5"/>
          <p:cNvSpPr/>
          <p:nvPr/>
        </p:nvSpPr>
        <p:spPr>
          <a:xfrm>
            <a:off x="2872521" y="2967335"/>
            <a:ext cx="3398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</a:t>
            </a:r>
            <a:r>
              <a:rPr lang="da-DK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da-DK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you</a:t>
            </a:r>
            <a:r>
              <a:rPr lang="da-DK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da-DK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7521018"/>
      </p:ext>
    </p:extLst>
  </p:cSld>
  <p:clrMapOvr>
    <a:masterClrMapping/>
  </p:clrMapOvr>
</p:sld>
</file>

<file path=ppt/theme/theme1.xml><?xml version="1.0" encoding="utf-8"?>
<a:theme xmlns:a="http://schemas.openxmlformats.org/drawingml/2006/main" name="SCAPE_slides-Template">
  <a:themeElements>
    <a:clrScheme name="Benutzerdefinier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5E2EE"/>
      </a:accent1>
      <a:accent2>
        <a:srgbClr val="1D82A4"/>
      </a:accent2>
      <a:accent3>
        <a:srgbClr val="FFFFFF"/>
      </a:accent3>
      <a:accent4>
        <a:srgbClr val="000000"/>
      </a:accent4>
      <a:accent5>
        <a:srgbClr val="C5E2EE"/>
      </a:accent5>
      <a:accent6>
        <a:srgbClr val="1D82A4"/>
      </a:accent6>
      <a:hlink>
        <a:srgbClr val="0000BF"/>
      </a:hlink>
      <a:folHlink>
        <a:srgbClr val="FF0000"/>
      </a:folHlink>
    </a:clrScheme>
    <a:fontScheme name="Standard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987382569ABD4E814F6AD99F50A3C0" ma:contentTypeVersion="0" ma:contentTypeDescription="Create a new document." ma:contentTypeScope="" ma:versionID="ae3c6e22b93da4c96885d031f60ba419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82F561B9-6E84-4EB1-A2A9-1621B35A80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2EB843-90F5-4638-BD28-69812A190920}">
  <ds:schemaRefs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52F3F58-53D2-42BC-8477-602317A39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SCAPE_slides-Template.potx</Template>
  <TotalTime>231</TotalTime>
  <Words>674</Words>
  <Application>Microsoft Macintosh PowerPoint</Application>
  <PresentationFormat>Skærmshow (4:3)</PresentationFormat>
  <Paragraphs>100</Paragraphs>
  <Slides>13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13</vt:i4>
      </vt:variant>
    </vt:vector>
  </HeadingPairs>
  <TitlesOfParts>
    <vt:vector size="14" baseType="lpstr">
      <vt:lpstr>SCAPE_slides-Template</vt:lpstr>
      <vt:lpstr>Hadoop and its applications</vt:lpstr>
      <vt:lpstr>Agenda</vt:lpstr>
      <vt:lpstr>Origins</vt:lpstr>
      <vt:lpstr>Map/Reduce</vt:lpstr>
      <vt:lpstr>Lorem ipsum</vt:lpstr>
      <vt:lpstr>The Zoo</vt:lpstr>
      <vt:lpstr>Hadoop at the Library</vt:lpstr>
      <vt:lpstr>Can it be done?</vt:lpstr>
      <vt:lpstr>Cluster topology</vt:lpstr>
      <vt:lpstr>Cloudera Hadoop Distribution</vt:lpstr>
      <vt:lpstr>Interface</vt:lpstr>
      <vt:lpstr>References</vt:lpstr>
      <vt:lpstr>PowerPoint-præsentation</vt:lpstr>
    </vt:vector>
  </TitlesOfParts>
  <Company>AIT Austrian Institute of Technology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Jung Joachim</dc:creator>
  <cp:lastModifiedBy>Per Møldrup-Dalum</cp:lastModifiedBy>
  <cp:revision>24</cp:revision>
  <dcterms:created xsi:type="dcterms:W3CDTF">2013-02-06T15:14:42Z</dcterms:created>
  <dcterms:modified xsi:type="dcterms:W3CDTF">2014-06-24T21:21:50Z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0x010100F2987382569ABD4E814F6AD99F50A3C0</vt:lpwstr>
  </property>
</Properties>
</file>