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9"/>
  </p:notesMasterIdLst>
  <p:sldIdLst>
    <p:sldId id="311" r:id="rId5"/>
    <p:sldId id="314" r:id="rId6"/>
    <p:sldId id="286" r:id="rId7"/>
    <p:sldId id="303" r:id="rId8"/>
    <p:sldId id="280" r:id="rId9"/>
    <p:sldId id="285" r:id="rId10"/>
    <p:sldId id="306" r:id="rId11"/>
    <p:sldId id="287" r:id="rId12"/>
    <p:sldId id="288" r:id="rId13"/>
    <p:sldId id="289" r:id="rId14"/>
    <p:sldId id="290" r:id="rId15"/>
    <p:sldId id="297" r:id="rId16"/>
    <p:sldId id="292" r:id="rId17"/>
    <p:sldId id="313" r:id="rId18"/>
    <p:sldId id="296" r:id="rId19"/>
    <p:sldId id="301" r:id="rId20"/>
    <p:sldId id="300" r:id="rId21"/>
    <p:sldId id="305" r:id="rId22"/>
    <p:sldId id="308" r:id="rId23"/>
    <p:sldId id="273" r:id="rId24"/>
    <p:sldId id="272" r:id="rId25"/>
    <p:sldId id="298" r:id="rId26"/>
    <p:sldId id="283" r:id="rId27"/>
    <p:sldId id="315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C6DD"/>
    <a:srgbClr val="1D82A4"/>
    <a:srgbClr val="AFD5E8"/>
    <a:srgbClr val="9DD5E8"/>
    <a:srgbClr val="5FAEC8"/>
    <a:srgbClr val="C5E6F1"/>
    <a:srgbClr val="449FBD"/>
    <a:srgbClr val="C5E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ema til typografi 2 - Markering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ema til typografi 1 - Markerin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35" autoAdjust="0"/>
    <p:restoredTop sz="78196" autoAdjust="0"/>
  </p:normalViewPr>
  <p:slideViewPr>
    <p:cSldViewPr>
      <p:cViewPr varScale="1">
        <p:scale>
          <a:sx n="89" d="100"/>
          <a:sy n="89" d="100"/>
        </p:scale>
        <p:origin x="-160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napToObjects="1">
      <p:cViewPr varScale="1">
        <p:scale>
          <a:sx n="138" d="100"/>
          <a:sy n="138" d="100"/>
        </p:scale>
        <p:origin x="-464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image" Target="../media/image6.png"/><Relationship Id="rId2" Type="http://schemas.openxmlformats.org/officeDocument/2006/relationships/image" Target="../media/image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image" Target="../media/image6.png"/><Relationship Id="rId2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C6776D-B620-4546-81E2-F2C1E2B6D265}" type="doc">
      <dgm:prSet loTypeId="urn:microsoft.com/office/officeart/2005/8/layout/hList7" loCatId="list" qsTypeId="urn:microsoft.com/office/officeart/2005/8/quickstyle/simple1" qsCatId="simple" csTypeId="urn:microsoft.com/office/officeart/2005/8/colors/accent2_3" csCatId="accent2" phldr="1"/>
      <dgm:spPr/>
    </dgm:pt>
    <dgm:pt modelId="{9687AD35-78BC-422E-A613-9026663C3166}">
      <dgm:prSet phldrT="[Tekst]"/>
      <dgm:spPr/>
      <dgm:t>
        <a:bodyPr/>
        <a:lstStyle/>
        <a:p>
          <a:r>
            <a:rPr lang="da-DK" dirty="0" smtClean="0"/>
            <a:t>Web Content</a:t>
          </a:r>
          <a:endParaRPr lang="da-DK" dirty="0"/>
        </a:p>
      </dgm:t>
    </dgm:pt>
    <dgm:pt modelId="{A91A59AA-847C-4EF1-906E-D661B8F0D5ED}" type="parTrans" cxnId="{97284641-0F88-4042-B26D-C78DE34D81F3}">
      <dgm:prSet/>
      <dgm:spPr/>
      <dgm:t>
        <a:bodyPr/>
        <a:lstStyle/>
        <a:p>
          <a:endParaRPr lang="da-DK"/>
        </a:p>
      </dgm:t>
    </dgm:pt>
    <dgm:pt modelId="{A2208654-E133-4674-B5EA-4148ED2F8280}" type="sibTrans" cxnId="{97284641-0F88-4042-B26D-C78DE34D81F3}">
      <dgm:prSet/>
      <dgm:spPr/>
      <dgm:t>
        <a:bodyPr/>
        <a:lstStyle/>
        <a:p>
          <a:endParaRPr lang="da-DK"/>
        </a:p>
      </dgm:t>
    </dgm:pt>
    <dgm:pt modelId="{D861AD66-6C88-483C-9B07-88CFF76102BC}">
      <dgm:prSet phldrT="[Tekst]"/>
      <dgm:spPr/>
      <dgm:t>
        <a:bodyPr/>
        <a:lstStyle/>
        <a:p>
          <a:r>
            <a:rPr lang="en-GB" noProof="0" dirty="0" smtClean="0"/>
            <a:t>Digital Repositories</a:t>
          </a:r>
          <a:endParaRPr lang="en-GB" noProof="0" dirty="0"/>
        </a:p>
      </dgm:t>
    </dgm:pt>
    <dgm:pt modelId="{66733701-8FC2-4D9A-9CC0-C63426E7C378}" type="parTrans" cxnId="{1D92C9CD-0062-4ADC-B73B-FBE9F6A60EA7}">
      <dgm:prSet/>
      <dgm:spPr/>
      <dgm:t>
        <a:bodyPr/>
        <a:lstStyle/>
        <a:p>
          <a:endParaRPr lang="da-DK"/>
        </a:p>
      </dgm:t>
    </dgm:pt>
    <dgm:pt modelId="{CE014C2B-5714-4B34-A8F9-B6EF7395B128}" type="sibTrans" cxnId="{1D92C9CD-0062-4ADC-B73B-FBE9F6A60EA7}">
      <dgm:prSet/>
      <dgm:spPr/>
      <dgm:t>
        <a:bodyPr/>
        <a:lstStyle/>
        <a:p>
          <a:endParaRPr lang="da-DK"/>
        </a:p>
      </dgm:t>
    </dgm:pt>
    <dgm:pt modelId="{17AF6D6D-C16A-4077-9B96-FBF7289EA23E}">
      <dgm:prSet phldrT="[Tekst]"/>
      <dgm:spPr/>
      <dgm:t>
        <a:bodyPr/>
        <a:lstStyle/>
        <a:p>
          <a:r>
            <a:rPr lang="da-DK" dirty="0" smtClean="0"/>
            <a:t>Data Centres</a:t>
          </a:r>
          <a:endParaRPr lang="da-DK" dirty="0"/>
        </a:p>
      </dgm:t>
    </dgm:pt>
    <dgm:pt modelId="{96DD84D4-8E1A-40EF-82F2-D34BAB19A626}" type="parTrans" cxnId="{9A60B720-912E-4DEE-B273-E11876D416A4}">
      <dgm:prSet/>
      <dgm:spPr/>
      <dgm:t>
        <a:bodyPr/>
        <a:lstStyle/>
        <a:p>
          <a:endParaRPr lang="da-DK"/>
        </a:p>
      </dgm:t>
    </dgm:pt>
    <dgm:pt modelId="{D6497086-E9E6-4667-AA5A-DB99F6FA90FC}" type="sibTrans" cxnId="{9A60B720-912E-4DEE-B273-E11876D416A4}">
      <dgm:prSet/>
      <dgm:spPr/>
      <dgm:t>
        <a:bodyPr/>
        <a:lstStyle/>
        <a:p>
          <a:endParaRPr lang="da-DK"/>
        </a:p>
      </dgm:t>
    </dgm:pt>
    <dgm:pt modelId="{056DF484-C8F5-48B1-AB75-89854FE4E02F}">
      <dgm:prSet/>
      <dgm:spPr/>
      <dgm:t>
        <a:bodyPr/>
        <a:lstStyle/>
        <a:p>
          <a:r>
            <a:rPr lang="da-DK" dirty="0" smtClean="0"/>
            <a:t>Research Data Sets</a:t>
          </a:r>
          <a:endParaRPr lang="da-DK" dirty="0"/>
        </a:p>
      </dgm:t>
    </dgm:pt>
    <dgm:pt modelId="{0C25D89E-9191-4EE9-A65A-380D03815719}" type="parTrans" cxnId="{66E66854-6555-4134-8E21-905CE82F728B}">
      <dgm:prSet/>
      <dgm:spPr/>
      <dgm:t>
        <a:bodyPr/>
        <a:lstStyle/>
        <a:p>
          <a:endParaRPr lang="da-DK"/>
        </a:p>
      </dgm:t>
    </dgm:pt>
    <dgm:pt modelId="{4BFC84D4-C601-4FA0-BA0B-FCE0C3477682}" type="sibTrans" cxnId="{66E66854-6555-4134-8E21-905CE82F728B}">
      <dgm:prSet/>
      <dgm:spPr/>
      <dgm:t>
        <a:bodyPr/>
        <a:lstStyle/>
        <a:p>
          <a:endParaRPr lang="da-DK"/>
        </a:p>
      </dgm:t>
    </dgm:pt>
    <dgm:pt modelId="{72CC8AA8-54E1-400D-B213-529276B57F7F}" type="pres">
      <dgm:prSet presAssocID="{D9C6776D-B620-4546-81E2-F2C1E2B6D265}" presName="Name0" presStyleCnt="0">
        <dgm:presLayoutVars>
          <dgm:dir/>
          <dgm:resizeHandles val="exact"/>
        </dgm:presLayoutVars>
      </dgm:prSet>
      <dgm:spPr/>
    </dgm:pt>
    <dgm:pt modelId="{1F866901-8BE0-4951-92CA-417F14E6875E}" type="pres">
      <dgm:prSet presAssocID="{D9C6776D-B620-4546-81E2-F2C1E2B6D265}" presName="fgShape" presStyleLbl="fgShp" presStyleIdx="0" presStyleCnt="1"/>
      <dgm:spPr/>
    </dgm:pt>
    <dgm:pt modelId="{D74341C5-CBC5-43AE-868D-4285104CFA45}" type="pres">
      <dgm:prSet presAssocID="{D9C6776D-B620-4546-81E2-F2C1E2B6D265}" presName="linComp" presStyleCnt="0"/>
      <dgm:spPr/>
    </dgm:pt>
    <dgm:pt modelId="{4FE3BAE8-2BD0-44BD-87FB-FFE54E66C3BC}" type="pres">
      <dgm:prSet presAssocID="{9687AD35-78BC-422E-A613-9026663C3166}" presName="compNode" presStyleCnt="0"/>
      <dgm:spPr/>
    </dgm:pt>
    <dgm:pt modelId="{AB8D43B5-558B-4D69-8E2F-30BF4BE3611B}" type="pres">
      <dgm:prSet presAssocID="{9687AD35-78BC-422E-A613-9026663C3166}" presName="bkgdShape" presStyleLbl="node1" presStyleIdx="0" presStyleCnt="4"/>
      <dgm:spPr/>
      <dgm:t>
        <a:bodyPr/>
        <a:lstStyle/>
        <a:p>
          <a:endParaRPr lang="da-DK"/>
        </a:p>
      </dgm:t>
    </dgm:pt>
    <dgm:pt modelId="{D6A9FDF0-F16F-41C6-8EC2-CAE71A1275F6}" type="pres">
      <dgm:prSet presAssocID="{9687AD35-78BC-422E-A613-9026663C3166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9782E86A-51B8-4238-803D-6B9D32BD7285}" type="pres">
      <dgm:prSet presAssocID="{9687AD35-78BC-422E-A613-9026663C3166}" presName="invisiNode" presStyleLbl="node1" presStyleIdx="0" presStyleCnt="4"/>
      <dgm:spPr/>
    </dgm:pt>
    <dgm:pt modelId="{05417D46-F4C7-4E7F-B175-FC3D42F64F89}" type="pres">
      <dgm:prSet presAssocID="{9687AD35-78BC-422E-A613-9026663C3166}" presName="imagNode" presStyleLbl="fgImgPlace1" presStyleIdx="0" presStyleCnt="4" custLinFactNeighborY="-15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173" t="7955" r="13173" b="-35955"/>
          </a:stretch>
        </a:blipFill>
      </dgm:spPr>
    </dgm:pt>
    <dgm:pt modelId="{94EED686-E947-42BC-A82B-DE0204E4792A}" type="pres">
      <dgm:prSet presAssocID="{A2208654-E133-4674-B5EA-4148ED2F8280}" presName="sibTrans" presStyleLbl="sibTrans2D1" presStyleIdx="0" presStyleCnt="0"/>
      <dgm:spPr/>
      <dgm:t>
        <a:bodyPr/>
        <a:lstStyle/>
        <a:p>
          <a:endParaRPr lang="da-DK"/>
        </a:p>
      </dgm:t>
    </dgm:pt>
    <dgm:pt modelId="{C6F8DFD6-1546-4C6C-9798-0629E29CC1CE}" type="pres">
      <dgm:prSet presAssocID="{D861AD66-6C88-483C-9B07-88CFF76102BC}" presName="compNode" presStyleCnt="0"/>
      <dgm:spPr/>
    </dgm:pt>
    <dgm:pt modelId="{72B49910-4116-4F6C-8244-BBD444F2D966}" type="pres">
      <dgm:prSet presAssocID="{D861AD66-6C88-483C-9B07-88CFF76102BC}" presName="bkgdShape" presStyleLbl="node1" presStyleIdx="1" presStyleCnt="4"/>
      <dgm:spPr/>
      <dgm:t>
        <a:bodyPr/>
        <a:lstStyle/>
        <a:p>
          <a:endParaRPr lang="da-DK"/>
        </a:p>
      </dgm:t>
    </dgm:pt>
    <dgm:pt modelId="{9A970419-50EE-4E2C-B283-E6B182A73191}" type="pres">
      <dgm:prSet presAssocID="{D861AD66-6C88-483C-9B07-88CFF76102BC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9F1F34D-4C13-41A0-8499-F656CD6475E3}" type="pres">
      <dgm:prSet presAssocID="{D861AD66-6C88-483C-9B07-88CFF76102BC}" presName="invisiNode" presStyleLbl="node1" presStyleIdx="1" presStyleCnt="4"/>
      <dgm:spPr/>
    </dgm:pt>
    <dgm:pt modelId="{42466971-F05C-4F0F-A1E2-5EAD7F600C53}" type="pres">
      <dgm:prSet presAssocID="{D861AD66-6C88-483C-9B07-88CFF76102BC}" presName="imagNode" presStyleLbl="fgImgPlace1" presStyleIdx="1" presStyleCnt="4" custScaleY="100992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</dgm:spPr>
    </dgm:pt>
    <dgm:pt modelId="{722CD767-42C6-48D3-B72F-FB6EEF28EFF6}" type="pres">
      <dgm:prSet presAssocID="{CE014C2B-5714-4B34-A8F9-B6EF7395B128}" presName="sibTrans" presStyleLbl="sibTrans2D1" presStyleIdx="0" presStyleCnt="0"/>
      <dgm:spPr/>
      <dgm:t>
        <a:bodyPr/>
        <a:lstStyle/>
        <a:p>
          <a:endParaRPr lang="da-DK"/>
        </a:p>
      </dgm:t>
    </dgm:pt>
    <dgm:pt modelId="{803D6BA2-F110-44F6-AF16-F9A8D0694E8F}" type="pres">
      <dgm:prSet presAssocID="{17AF6D6D-C16A-4077-9B96-FBF7289EA23E}" presName="compNode" presStyleCnt="0"/>
      <dgm:spPr/>
    </dgm:pt>
    <dgm:pt modelId="{C2D8A80F-E182-477D-B8FB-FACD09B77809}" type="pres">
      <dgm:prSet presAssocID="{17AF6D6D-C16A-4077-9B96-FBF7289EA23E}" presName="bkgdShape" presStyleLbl="node1" presStyleIdx="2" presStyleCnt="4"/>
      <dgm:spPr/>
      <dgm:t>
        <a:bodyPr/>
        <a:lstStyle/>
        <a:p>
          <a:endParaRPr lang="da-DK"/>
        </a:p>
      </dgm:t>
    </dgm:pt>
    <dgm:pt modelId="{50B89273-B069-44FE-B20C-19DEFCB24A50}" type="pres">
      <dgm:prSet presAssocID="{17AF6D6D-C16A-4077-9B96-FBF7289EA23E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41C3C1F-C272-480A-8CF7-76EC0EF58BB3}" type="pres">
      <dgm:prSet presAssocID="{17AF6D6D-C16A-4077-9B96-FBF7289EA23E}" presName="invisiNode" presStyleLbl="node1" presStyleIdx="2" presStyleCnt="4"/>
      <dgm:spPr/>
    </dgm:pt>
    <dgm:pt modelId="{755D2B84-39FB-4B54-AEDC-9D393412FE34}" type="pres">
      <dgm:prSet presAssocID="{17AF6D6D-C16A-4077-9B96-FBF7289EA23E}" presName="imagNode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37B0C281-45CC-4435-8798-45CFF40A835C}" type="pres">
      <dgm:prSet presAssocID="{D6497086-E9E6-4667-AA5A-DB99F6FA90FC}" presName="sibTrans" presStyleLbl="sibTrans2D1" presStyleIdx="0" presStyleCnt="0"/>
      <dgm:spPr/>
      <dgm:t>
        <a:bodyPr/>
        <a:lstStyle/>
        <a:p>
          <a:endParaRPr lang="da-DK"/>
        </a:p>
      </dgm:t>
    </dgm:pt>
    <dgm:pt modelId="{56296F23-75C1-4FA0-9F9F-6F2F691D7ABF}" type="pres">
      <dgm:prSet presAssocID="{056DF484-C8F5-48B1-AB75-89854FE4E02F}" presName="compNode" presStyleCnt="0"/>
      <dgm:spPr/>
    </dgm:pt>
    <dgm:pt modelId="{529DE600-FAB8-4709-B48E-4F263519B3AC}" type="pres">
      <dgm:prSet presAssocID="{056DF484-C8F5-48B1-AB75-89854FE4E02F}" presName="bkgdShape" presStyleLbl="node1" presStyleIdx="3" presStyleCnt="4"/>
      <dgm:spPr/>
      <dgm:t>
        <a:bodyPr/>
        <a:lstStyle/>
        <a:p>
          <a:endParaRPr lang="da-DK"/>
        </a:p>
      </dgm:t>
    </dgm:pt>
    <dgm:pt modelId="{DCFE44D9-DCAE-4B06-A780-969DEBD86695}" type="pres">
      <dgm:prSet presAssocID="{056DF484-C8F5-48B1-AB75-89854FE4E02F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5B7E91A-20C5-4DFC-9E48-09843499ED26}" type="pres">
      <dgm:prSet presAssocID="{056DF484-C8F5-48B1-AB75-89854FE4E02F}" presName="invisiNode" presStyleLbl="node1" presStyleIdx="3" presStyleCnt="4"/>
      <dgm:spPr/>
    </dgm:pt>
    <dgm:pt modelId="{15ACBB61-BE45-45D3-9054-2A1B25188EB8}" type="pres">
      <dgm:prSet presAssocID="{056DF484-C8F5-48B1-AB75-89854FE4E02F}" presName="imagNode" presStyleLbl="fgImgPlac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</dgm:ptLst>
  <dgm:cxnLst>
    <dgm:cxn modelId="{74311B8F-4A0B-4BE9-9E37-9FEA4D4C57F5}" type="presOf" srcId="{17AF6D6D-C16A-4077-9B96-FBF7289EA23E}" destId="{C2D8A80F-E182-477D-B8FB-FACD09B77809}" srcOrd="0" destOrd="0" presId="urn:microsoft.com/office/officeart/2005/8/layout/hList7"/>
    <dgm:cxn modelId="{CA5AD4B5-981F-4819-ADA3-ECB250A04E3A}" type="presOf" srcId="{D861AD66-6C88-483C-9B07-88CFF76102BC}" destId="{72B49910-4116-4F6C-8244-BBD444F2D966}" srcOrd="0" destOrd="0" presId="urn:microsoft.com/office/officeart/2005/8/layout/hList7"/>
    <dgm:cxn modelId="{F383257E-3BF7-49DF-A218-E80677CB7F89}" type="presOf" srcId="{9687AD35-78BC-422E-A613-9026663C3166}" destId="{AB8D43B5-558B-4D69-8E2F-30BF4BE3611B}" srcOrd="0" destOrd="0" presId="urn:microsoft.com/office/officeart/2005/8/layout/hList7"/>
    <dgm:cxn modelId="{265093F6-036A-4963-877C-3E56E8274352}" type="presOf" srcId="{D9C6776D-B620-4546-81E2-F2C1E2B6D265}" destId="{72CC8AA8-54E1-400D-B213-529276B57F7F}" srcOrd="0" destOrd="0" presId="urn:microsoft.com/office/officeart/2005/8/layout/hList7"/>
    <dgm:cxn modelId="{6028D2DF-FE68-4317-88E4-301CAA797F8C}" type="presOf" srcId="{D861AD66-6C88-483C-9B07-88CFF76102BC}" destId="{9A970419-50EE-4E2C-B283-E6B182A73191}" srcOrd="1" destOrd="0" presId="urn:microsoft.com/office/officeart/2005/8/layout/hList7"/>
    <dgm:cxn modelId="{20DA3C7A-C16C-41A2-83C5-3175420E8A2E}" type="presOf" srcId="{A2208654-E133-4674-B5EA-4148ED2F8280}" destId="{94EED686-E947-42BC-A82B-DE0204E4792A}" srcOrd="0" destOrd="0" presId="urn:microsoft.com/office/officeart/2005/8/layout/hList7"/>
    <dgm:cxn modelId="{097FD157-24F6-4B53-89B2-121BF8EEE5F1}" type="presOf" srcId="{CE014C2B-5714-4B34-A8F9-B6EF7395B128}" destId="{722CD767-42C6-48D3-B72F-FB6EEF28EFF6}" srcOrd="0" destOrd="0" presId="urn:microsoft.com/office/officeart/2005/8/layout/hList7"/>
    <dgm:cxn modelId="{FA4FC625-AF96-4F31-BA9F-11ABB2E80FC2}" type="presOf" srcId="{17AF6D6D-C16A-4077-9B96-FBF7289EA23E}" destId="{50B89273-B069-44FE-B20C-19DEFCB24A50}" srcOrd="1" destOrd="0" presId="urn:microsoft.com/office/officeart/2005/8/layout/hList7"/>
    <dgm:cxn modelId="{9A60B720-912E-4DEE-B273-E11876D416A4}" srcId="{D9C6776D-B620-4546-81E2-F2C1E2B6D265}" destId="{17AF6D6D-C16A-4077-9B96-FBF7289EA23E}" srcOrd="2" destOrd="0" parTransId="{96DD84D4-8E1A-40EF-82F2-D34BAB19A626}" sibTransId="{D6497086-E9E6-4667-AA5A-DB99F6FA90FC}"/>
    <dgm:cxn modelId="{66E66854-6555-4134-8E21-905CE82F728B}" srcId="{D9C6776D-B620-4546-81E2-F2C1E2B6D265}" destId="{056DF484-C8F5-48B1-AB75-89854FE4E02F}" srcOrd="3" destOrd="0" parTransId="{0C25D89E-9191-4EE9-A65A-380D03815719}" sibTransId="{4BFC84D4-C601-4FA0-BA0B-FCE0C3477682}"/>
    <dgm:cxn modelId="{1D92C9CD-0062-4ADC-B73B-FBE9F6A60EA7}" srcId="{D9C6776D-B620-4546-81E2-F2C1E2B6D265}" destId="{D861AD66-6C88-483C-9B07-88CFF76102BC}" srcOrd="1" destOrd="0" parTransId="{66733701-8FC2-4D9A-9CC0-C63426E7C378}" sibTransId="{CE014C2B-5714-4B34-A8F9-B6EF7395B128}"/>
    <dgm:cxn modelId="{4E1FE455-CDE2-43EC-9DA1-C5AFCF06AB83}" type="presOf" srcId="{9687AD35-78BC-422E-A613-9026663C3166}" destId="{D6A9FDF0-F16F-41C6-8EC2-CAE71A1275F6}" srcOrd="1" destOrd="0" presId="urn:microsoft.com/office/officeart/2005/8/layout/hList7"/>
    <dgm:cxn modelId="{33806226-9747-4705-AF9D-853A360B86C0}" type="presOf" srcId="{056DF484-C8F5-48B1-AB75-89854FE4E02F}" destId="{529DE600-FAB8-4709-B48E-4F263519B3AC}" srcOrd="0" destOrd="0" presId="urn:microsoft.com/office/officeart/2005/8/layout/hList7"/>
    <dgm:cxn modelId="{0F777552-2EF1-434D-85FF-CC615DA92A8C}" type="presOf" srcId="{D6497086-E9E6-4667-AA5A-DB99F6FA90FC}" destId="{37B0C281-45CC-4435-8798-45CFF40A835C}" srcOrd="0" destOrd="0" presId="urn:microsoft.com/office/officeart/2005/8/layout/hList7"/>
    <dgm:cxn modelId="{97284641-0F88-4042-B26D-C78DE34D81F3}" srcId="{D9C6776D-B620-4546-81E2-F2C1E2B6D265}" destId="{9687AD35-78BC-422E-A613-9026663C3166}" srcOrd="0" destOrd="0" parTransId="{A91A59AA-847C-4EF1-906E-D661B8F0D5ED}" sibTransId="{A2208654-E133-4674-B5EA-4148ED2F8280}"/>
    <dgm:cxn modelId="{D51B13D6-8276-4BC4-8E90-DEB2A19D2004}" type="presOf" srcId="{056DF484-C8F5-48B1-AB75-89854FE4E02F}" destId="{DCFE44D9-DCAE-4B06-A780-969DEBD86695}" srcOrd="1" destOrd="0" presId="urn:microsoft.com/office/officeart/2005/8/layout/hList7"/>
    <dgm:cxn modelId="{D0D61FB3-6BD3-4006-8902-B1281A2D02BD}" type="presParOf" srcId="{72CC8AA8-54E1-400D-B213-529276B57F7F}" destId="{1F866901-8BE0-4951-92CA-417F14E6875E}" srcOrd="0" destOrd="0" presId="urn:microsoft.com/office/officeart/2005/8/layout/hList7"/>
    <dgm:cxn modelId="{5D47CC37-5083-4386-9BBB-5023636E325F}" type="presParOf" srcId="{72CC8AA8-54E1-400D-B213-529276B57F7F}" destId="{D74341C5-CBC5-43AE-868D-4285104CFA45}" srcOrd="1" destOrd="0" presId="urn:microsoft.com/office/officeart/2005/8/layout/hList7"/>
    <dgm:cxn modelId="{ACD9A976-534D-4623-8D7F-C29BD611A2FB}" type="presParOf" srcId="{D74341C5-CBC5-43AE-868D-4285104CFA45}" destId="{4FE3BAE8-2BD0-44BD-87FB-FFE54E66C3BC}" srcOrd="0" destOrd="0" presId="urn:microsoft.com/office/officeart/2005/8/layout/hList7"/>
    <dgm:cxn modelId="{C53F13E1-F563-4289-BB74-6F27D113A6D2}" type="presParOf" srcId="{4FE3BAE8-2BD0-44BD-87FB-FFE54E66C3BC}" destId="{AB8D43B5-558B-4D69-8E2F-30BF4BE3611B}" srcOrd="0" destOrd="0" presId="urn:microsoft.com/office/officeart/2005/8/layout/hList7"/>
    <dgm:cxn modelId="{6A857CFE-7BD4-43A0-BB51-F78C8E56FFF5}" type="presParOf" srcId="{4FE3BAE8-2BD0-44BD-87FB-FFE54E66C3BC}" destId="{D6A9FDF0-F16F-41C6-8EC2-CAE71A1275F6}" srcOrd="1" destOrd="0" presId="urn:microsoft.com/office/officeart/2005/8/layout/hList7"/>
    <dgm:cxn modelId="{4EDC0409-EA2B-47AA-B7D9-134885204F1E}" type="presParOf" srcId="{4FE3BAE8-2BD0-44BD-87FB-FFE54E66C3BC}" destId="{9782E86A-51B8-4238-803D-6B9D32BD7285}" srcOrd="2" destOrd="0" presId="urn:microsoft.com/office/officeart/2005/8/layout/hList7"/>
    <dgm:cxn modelId="{C9CF68F2-9825-4BAC-8AF7-A9E61816ECA6}" type="presParOf" srcId="{4FE3BAE8-2BD0-44BD-87FB-FFE54E66C3BC}" destId="{05417D46-F4C7-4E7F-B175-FC3D42F64F89}" srcOrd="3" destOrd="0" presId="urn:microsoft.com/office/officeart/2005/8/layout/hList7"/>
    <dgm:cxn modelId="{2493D730-5108-4CCD-AEB3-F2F4A6D03B53}" type="presParOf" srcId="{D74341C5-CBC5-43AE-868D-4285104CFA45}" destId="{94EED686-E947-42BC-A82B-DE0204E4792A}" srcOrd="1" destOrd="0" presId="urn:microsoft.com/office/officeart/2005/8/layout/hList7"/>
    <dgm:cxn modelId="{F5B0364A-5965-4A57-88E1-7AFCB1ED2C20}" type="presParOf" srcId="{D74341C5-CBC5-43AE-868D-4285104CFA45}" destId="{C6F8DFD6-1546-4C6C-9798-0629E29CC1CE}" srcOrd="2" destOrd="0" presId="urn:microsoft.com/office/officeart/2005/8/layout/hList7"/>
    <dgm:cxn modelId="{821A0AC4-CCB0-429A-8498-1F9C154E19FB}" type="presParOf" srcId="{C6F8DFD6-1546-4C6C-9798-0629E29CC1CE}" destId="{72B49910-4116-4F6C-8244-BBD444F2D966}" srcOrd="0" destOrd="0" presId="urn:microsoft.com/office/officeart/2005/8/layout/hList7"/>
    <dgm:cxn modelId="{7C9322C1-679D-4656-B9EA-8DEE60694D30}" type="presParOf" srcId="{C6F8DFD6-1546-4C6C-9798-0629E29CC1CE}" destId="{9A970419-50EE-4E2C-B283-E6B182A73191}" srcOrd="1" destOrd="0" presId="urn:microsoft.com/office/officeart/2005/8/layout/hList7"/>
    <dgm:cxn modelId="{434D22B8-AAD9-42C7-B54C-A468BC123D14}" type="presParOf" srcId="{C6F8DFD6-1546-4C6C-9798-0629E29CC1CE}" destId="{29F1F34D-4C13-41A0-8499-F656CD6475E3}" srcOrd="2" destOrd="0" presId="urn:microsoft.com/office/officeart/2005/8/layout/hList7"/>
    <dgm:cxn modelId="{CD6610C3-082E-482E-9DA6-1823B3EAF735}" type="presParOf" srcId="{C6F8DFD6-1546-4C6C-9798-0629E29CC1CE}" destId="{42466971-F05C-4F0F-A1E2-5EAD7F600C53}" srcOrd="3" destOrd="0" presId="urn:microsoft.com/office/officeart/2005/8/layout/hList7"/>
    <dgm:cxn modelId="{FB6052EF-95D8-4B5D-B15D-31591BBF62B4}" type="presParOf" srcId="{D74341C5-CBC5-43AE-868D-4285104CFA45}" destId="{722CD767-42C6-48D3-B72F-FB6EEF28EFF6}" srcOrd="3" destOrd="0" presId="urn:microsoft.com/office/officeart/2005/8/layout/hList7"/>
    <dgm:cxn modelId="{90A66E15-C2A1-48ED-AED8-A210740325E6}" type="presParOf" srcId="{D74341C5-CBC5-43AE-868D-4285104CFA45}" destId="{803D6BA2-F110-44F6-AF16-F9A8D0694E8F}" srcOrd="4" destOrd="0" presId="urn:microsoft.com/office/officeart/2005/8/layout/hList7"/>
    <dgm:cxn modelId="{4187FE28-B4B8-4591-926B-A00F8F67CE13}" type="presParOf" srcId="{803D6BA2-F110-44F6-AF16-F9A8D0694E8F}" destId="{C2D8A80F-E182-477D-B8FB-FACD09B77809}" srcOrd="0" destOrd="0" presId="urn:microsoft.com/office/officeart/2005/8/layout/hList7"/>
    <dgm:cxn modelId="{4C151217-FD8D-4B87-B328-547E307C661C}" type="presParOf" srcId="{803D6BA2-F110-44F6-AF16-F9A8D0694E8F}" destId="{50B89273-B069-44FE-B20C-19DEFCB24A50}" srcOrd="1" destOrd="0" presId="urn:microsoft.com/office/officeart/2005/8/layout/hList7"/>
    <dgm:cxn modelId="{57F2C973-6D18-45EE-8A54-EE6B2B46CD72}" type="presParOf" srcId="{803D6BA2-F110-44F6-AF16-F9A8D0694E8F}" destId="{341C3C1F-C272-480A-8CF7-76EC0EF58BB3}" srcOrd="2" destOrd="0" presId="urn:microsoft.com/office/officeart/2005/8/layout/hList7"/>
    <dgm:cxn modelId="{0CD5E0B9-7F6C-4959-917D-EFA3D43BB35D}" type="presParOf" srcId="{803D6BA2-F110-44F6-AF16-F9A8D0694E8F}" destId="{755D2B84-39FB-4B54-AEDC-9D393412FE34}" srcOrd="3" destOrd="0" presId="urn:microsoft.com/office/officeart/2005/8/layout/hList7"/>
    <dgm:cxn modelId="{C43A6D6F-7CE7-4BBB-88F3-BF1B7FF044BC}" type="presParOf" srcId="{D74341C5-CBC5-43AE-868D-4285104CFA45}" destId="{37B0C281-45CC-4435-8798-45CFF40A835C}" srcOrd="5" destOrd="0" presId="urn:microsoft.com/office/officeart/2005/8/layout/hList7"/>
    <dgm:cxn modelId="{F45871F1-C381-44D4-91D0-48FC580BC994}" type="presParOf" srcId="{D74341C5-CBC5-43AE-868D-4285104CFA45}" destId="{56296F23-75C1-4FA0-9F9F-6F2F691D7ABF}" srcOrd="6" destOrd="0" presId="urn:microsoft.com/office/officeart/2005/8/layout/hList7"/>
    <dgm:cxn modelId="{483CEA95-8BEC-40E6-BF6C-B4149492A59B}" type="presParOf" srcId="{56296F23-75C1-4FA0-9F9F-6F2F691D7ABF}" destId="{529DE600-FAB8-4709-B48E-4F263519B3AC}" srcOrd="0" destOrd="0" presId="urn:microsoft.com/office/officeart/2005/8/layout/hList7"/>
    <dgm:cxn modelId="{897A3902-96B6-4F23-ABC1-B617B9E9BD5C}" type="presParOf" srcId="{56296F23-75C1-4FA0-9F9F-6F2F691D7ABF}" destId="{DCFE44D9-DCAE-4B06-A780-969DEBD86695}" srcOrd="1" destOrd="0" presId="urn:microsoft.com/office/officeart/2005/8/layout/hList7"/>
    <dgm:cxn modelId="{BC2CDE1D-FCB3-4126-A61E-760E2E570337}" type="presParOf" srcId="{56296F23-75C1-4FA0-9F9F-6F2F691D7ABF}" destId="{15B7E91A-20C5-4DFC-9E48-09843499ED26}" srcOrd="2" destOrd="0" presId="urn:microsoft.com/office/officeart/2005/8/layout/hList7"/>
    <dgm:cxn modelId="{8016AA6B-FB2C-49B5-9865-C198C00FF0CD}" type="presParOf" srcId="{56296F23-75C1-4FA0-9F9F-6F2F691D7ABF}" destId="{15ACBB61-BE45-45D3-9054-2A1B25188EB8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53865A-9046-4BFA-8053-EC4BD827A2FB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6AC0EDD8-6284-42D1-9862-8DE86339F60F}">
      <dgm:prSet phldrT="[Tekst]"/>
      <dgm:spPr>
        <a:solidFill>
          <a:srgbClr val="1D82A4"/>
        </a:solidFill>
      </dgm:spPr>
      <dgm:t>
        <a:bodyPr/>
        <a:lstStyle/>
        <a:p>
          <a:r>
            <a:rPr lang="en-GB" noProof="0" dirty="0" smtClean="0"/>
            <a:t>Scalability</a:t>
          </a:r>
          <a:endParaRPr lang="en-GB" noProof="0" dirty="0"/>
        </a:p>
      </dgm:t>
    </dgm:pt>
    <dgm:pt modelId="{23C4FA39-5FE4-4B2A-870D-B4261C2A762D}" type="parTrans" cxnId="{FD2A616D-ACCC-4A43-AD34-E1B5C5141F8F}">
      <dgm:prSet/>
      <dgm:spPr/>
      <dgm:t>
        <a:bodyPr/>
        <a:lstStyle/>
        <a:p>
          <a:endParaRPr lang="da-DK"/>
        </a:p>
      </dgm:t>
    </dgm:pt>
    <dgm:pt modelId="{A5A78384-4B80-41BF-A221-3C594E837F55}" type="sibTrans" cxnId="{FD2A616D-ACCC-4A43-AD34-E1B5C5141F8F}">
      <dgm:prSet/>
      <dgm:spPr>
        <a:noFill/>
      </dgm:spPr>
      <dgm:t>
        <a:bodyPr/>
        <a:lstStyle/>
        <a:p>
          <a:endParaRPr lang="da-DK"/>
        </a:p>
      </dgm:t>
    </dgm:pt>
    <dgm:pt modelId="{63A90B3F-9C08-44C1-9730-871EC64EA8AE}">
      <dgm:prSet phldrT="[Tekst]" custT="1"/>
      <dgm:spPr/>
      <dgm:t>
        <a:bodyPr/>
        <a:lstStyle/>
        <a:p>
          <a:r>
            <a:rPr lang="en-GB" sz="1200" noProof="0" dirty="0" smtClean="0"/>
            <a:t>In four dimensions: Heterogeneity of collections as well as number, size and complexity of objects</a:t>
          </a:r>
          <a:endParaRPr lang="en-GB" sz="1200" noProof="0" dirty="0"/>
        </a:p>
      </dgm:t>
    </dgm:pt>
    <dgm:pt modelId="{3EE284AF-A2A6-44F3-BDCC-A5CF5AECF6EB}" type="parTrans" cxnId="{AE803B58-8873-4A0C-9202-E2EE3AA3EF50}">
      <dgm:prSet/>
      <dgm:spPr/>
      <dgm:t>
        <a:bodyPr/>
        <a:lstStyle/>
        <a:p>
          <a:endParaRPr lang="da-DK"/>
        </a:p>
      </dgm:t>
    </dgm:pt>
    <dgm:pt modelId="{16F24DFB-BC35-4315-8E64-9089A082987F}" type="sibTrans" cxnId="{AE803B58-8873-4A0C-9202-E2EE3AA3EF50}">
      <dgm:prSet/>
      <dgm:spPr/>
      <dgm:t>
        <a:bodyPr/>
        <a:lstStyle/>
        <a:p>
          <a:endParaRPr lang="da-DK"/>
        </a:p>
      </dgm:t>
    </dgm:pt>
    <dgm:pt modelId="{924944F5-D125-4333-8E1D-0D6FA9E4736E}">
      <dgm:prSet phldrT="[Tekst]"/>
      <dgm:spPr>
        <a:solidFill>
          <a:srgbClr val="8DC6DD"/>
        </a:solidFill>
      </dgm:spPr>
      <dgm:t>
        <a:bodyPr/>
        <a:lstStyle/>
        <a:p>
          <a:r>
            <a:rPr lang="da-DK" dirty="0" smtClean="0"/>
            <a:t>Automation</a:t>
          </a:r>
          <a:endParaRPr lang="da-DK" dirty="0"/>
        </a:p>
      </dgm:t>
    </dgm:pt>
    <dgm:pt modelId="{F7AE1C92-081D-425D-BBE0-9D8BEF771E17}" type="parTrans" cxnId="{ACC3A5C7-AC98-4313-A2E8-4E043DA948AB}">
      <dgm:prSet/>
      <dgm:spPr/>
      <dgm:t>
        <a:bodyPr/>
        <a:lstStyle/>
        <a:p>
          <a:endParaRPr lang="da-DK"/>
        </a:p>
      </dgm:t>
    </dgm:pt>
    <dgm:pt modelId="{141A1737-F162-43E5-B9C2-41DF9D8ECC20}" type="sibTrans" cxnId="{ACC3A5C7-AC98-4313-A2E8-4E043DA948AB}">
      <dgm:prSet/>
      <dgm:spPr>
        <a:solidFill>
          <a:schemeClr val="bg1"/>
        </a:solidFill>
        <a:ln>
          <a:solidFill>
            <a:srgbClr val="5FAEC8"/>
          </a:solidFill>
        </a:ln>
      </dgm:spPr>
      <dgm:t>
        <a:bodyPr/>
        <a:lstStyle/>
        <a:p>
          <a:endParaRPr lang="da-DK"/>
        </a:p>
      </dgm:t>
    </dgm:pt>
    <dgm:pt modelId="{BF5D6B6A-D847-4F81-B47B-E3620522B792}">
      <dgm:prSet phldrT="[Tekst]" custT="1"/>
      <dgm:spPr/>
      <dgm:t>
        <a:bodyPr/>
        <a:lstStyle/>
        <a:p>
          <a:r>
            <a:rPr lang="en-US" sz="1200" dirty="0" smtClean="0"/>
            <a:t>Through scalable, automated and simple to design preservation workflows</a:t>
          </a:r>
          <a:endParaRPr lang="da-DK" sz="1200" dirty="0"/>
        </a:p>
      </dgm:t>
    </dgm:pt>
    <dgm:pt modelId="{32903006-F526-41A3-9F32-E143E5779EE8}" type="parTrans" cxnId="{C110DD81-C25D-4DE9-948C-85D68F4CD46C}">
      <dgm:prSet/>
      <dgm:spPr/>
      <dgm:t>
        <a:bodyPr/>
        <a:lstStyle/>
        <a:p>
          <a:endParaRPr lang="da-DK"/>
        </a:p>
      </dgm:t>
    </dgm:pt>
    <dgm:pt modelId="{4727EF96-073F-4E61-83D8-1222D83C1D31}" type="sibTrans" cxnId="{C110DD81-C25D-4DE9-948C-85D68F4CD46C}">
      <dgm:prSet/>
      <dgm:spPr/>
      <dgm:t>
        <a:bodyPr/>
        <a:lstStyle/>
        <a:p>
          <a:endParaRPr lang="da-DK"/>
        </a:p>
      </dgm:t>
    </dgm:pt>
    <dgm:pt modelId="{C742F226-B5E1-4D66-A3B2-EEEEB6A3AABE}">
      <dgm:prSet phldrT="[Tekst]"/>
      <dgm:spPr>
        <a:solidFill>
          <a:srgbClr val="C5E6F1"/>
        </a:solidFill>
        <a:ln>
          <a:solidFill>
            <a:srgbClr val="C5E6F1"/>
          </a:solidFill>
        </a:ln>
      </dgm:spPr>
      <dgm:t>
        <a:bodyPr/>
        <a:lstStyle/>
        <a:p>
          <a:r>
            <a:rPr lang="da-DK" dirty="0" smtClean="0"/>
            <a:t>Planning</a:t>
          </a:r>
          <a:endParaRPr lang="da-DK" dirty="0"/>
        </a:p>
      </dgm:t>
    </dgm:pt>
    <dgm:pt modelId="{8993896B-C44E-40CF-BAB2-67FA4422F242}" type="parTrans" cxnId="{9806C50F-D105-4B53-B6A1-FAE709AAB81C}">
      <dgm:prSet/>
      <dgm:spPr/>
      <dgm:t>
        <a:bodyPr/>
        <a:lstStyle/>
        <a:p>
          <a:endParaRPr lang="da-DK"/>
        </a:p>
      </dgm:t>
    </dgm:pt>
    <dgm:pt modelId="{A0B09BA1-74D8-41BF-A52F-F0C1AB55371F}" type="sibTrans" cxnId="{9806C50F-D105-4B53-B6A1-FAE709AAB81C}">
      <dgm:prSet/>
      <dgm:spPr>
        <a:noFill/>
        <a:ln>
          <a:solidFill>
            <a:srgbClr val="5FAEC8"/>
          </a:solidFill>
        </a:ln>
      </dgm:spPr>
      <dgm:t>
        <a:bodyPr/>
        <a:lstStyle/>
        <a:p>
          <a:endParaRPr lang="da-DK"/>
        </a:p>
      </dgm:t>
    </dgm:pt>
    <dgm:pt modelId="{A9EB8E6D-39B9-4D82-8EB4-27718104FCE4}">
      <dgm:prSet phldrT="[Tekst]" custT="1"/>
      <dgm:spPr/>
      <dgm:t>
        <a:bodyPr/>
        <a:lstStyle/>
        <a:p>
          <a:r>
            <a:rPr lang="en-GB" sz="1200" noProof="0" dirty="0" smtClean="0"/>
            <a:t>Answering core preservation planning questions</a:t>
          </a:r>
          <a:endParaRPr lang="en-GB" sz="1200" noProof="0" dirty="0"/>
        </a:p>
      </dgm:t>
    </dgm:pt>
    <dgm:pt modelId="{1D26A4CC-E50D-4D4F-A75B-65C16DEA28F0}" type="parTrans" cxnId="{E1B33651-5BD4-42E4-B2B5-1E52366E170D}">
      <dgm:prSet/>
      <dgm:spPr/>
      <dgm:t>
        <a:bodyPr/>
        <a:lstStyle/>
        <a:p>
          <a:endParaRPr lang="da-DK"/>
        </a:p>
      </dgm:t>
    </dgm:pt>
    <dgm:pt modelId="{1F461847-6F4E-4B69-9CA7-2D84653E4B30}" type="sibTrans" cxnId="{E1B33651-5BD4-42E4-B2B5-1E52366E170D}">
      <dgm:prSet/>
      <dgm:spPr/>
      <dgm:t>
        <a:bodyPr/>
        <a:lstStyle/>
        <a:p>
          <a:endParaRPr lang="da-DK"/>
        </a:p>
      </dgm:t>
    </dgm:pt>
    <dgm:pt modelId="{2EF5C267-2F9D-47A1-BFB5-5569A031794C}">
      <dgm:prSet/>
      <dgm:spPr>
        <a:solidFill>
          <a:srgbClr val="449FBD"/>
        </a:solidFill>
      </dgm:spPr>
      <dgm:t>
        <a:bodyPr/>
        <a:lstStyle/>
        <a:p>
          <a:r>
            <a:rPr lang="da-DK" dirty="0" smtClean="0"/>
            <a:t>Integration</a:t>
          </a:r>
          <a:endParaRPr lang="da-DK" dirty="0"/>
        </a:p>
      </dgm:t>
    </dgm:pt>
    <dgm:pt modelId="{C8AA9766-71C8-4EDE-9FA6-8928C6045175}" type="parTrans" cxnId="{B378E967-3611-4049-B727-34D7EF11E09A}">
      <dgm:prSet/>
      <dgm:spPr/>
      <dgm:t>
        <a:bodyPr/>
        <a:lstStyle/>
        <a:p>
          <a:endParaRPr lang="da-DK"/>
        </a:p>
      </dgm:t>
    </dgm:pt>
    <dgm:pt modelId="{FC3135E7-8D3B-43A3-AF57-FB7508B77768}" type="sibTrans" cxnId="{B378E967-3611-4049-B727-34D7EF11E09A}">
      <dgm:prSet/>
      <dgm:spPr>
        <a:noFill/>
        <a:ln>
          <a:solidFill>
            <a:srgbClr val="5FAEC8"/>
          </a:solidFill>
        </a:ln>
      </dgm:spPr>
      <dgm:t>
        <a:bodyPr/>
        <a:lstStyle/>
        <a:p>
          <a:endParaRPr lang="da-DK"/>
        </a:p>
      </dgm:t>
    </dgm:pt>
    <dgm:pt modelId="{DFB2FCCD-C06C-4874-B398-11F8F2A0E5A9}">
      <dgm:prSet custT="1"/>
      <dgm:spPr/>
      <dgm:t>
        <a:bodyPr/>
        <a:lstStyle/>
        <a:p>
          <a:r>
            <a:rPr lang="en-GB" sz="1200" noProof="0" dirty="0" smtClean="0"/>
            <a:t>Through a robust, integrated, open source preservation system</a:t>
          </a:r>
          <a:endParaRPr lang="en-GB" sz="1200" noProof="0" dirty="0"/>
        </a:p>
      </dgm:t>
    </dgm:pt>
    <dgm:pt modelId="{D8D0A02F-48AA-4FED-AB01-38738B019BA1}" type="parTrans" cxnId="{387B93A1-65F5-46E2-82D6-2949FC9A95B2}">
      <dgm:prSet/>
      <dgm:spPr/>
      <dgm:t>
        <a:bodyPr/>
        <a:lstStyle/>
        <a:p>
          <a:endParaRPr lang="da-DK"/>
        </a:p>
      </dgm:t>
    </dgm:pt>
    <dgm:pt modelId="{B5030095-8D19-4363-B5EE-6EADB13D4643}" type="sibTrans" cxnId="{387B93A1-65F5-46E2-82D6-2949FC9A95B2}">
      <dgm:prSet/>
      <dgm:spPr/>
      <dgm:t>
        <a:bodyPr/>
        <a:lstStyle/>
        <a:p>
          <a:endParaRPr lang="da-DK"/>
        </a:p>
      </dgm:t>
    </dgm:pt>
    <dgm:pt modelId="{479CDCED-4CBD-474C-B456-2AB8DA6D9C9B}">
      <dgm:prSet/>
      <dgm:spPr/>
      <dgm:t>
        <a:bodyPr/>
        <a:lstStyle/>
        <a:p>
          <a:r>
            <a:rPr lang="da-DK" dirty="0" err="1" smtClean="0"/>
            <a:t>Centralised</a:t>
          </a:r>
          <a:r>
            <a:rPr lang="da-DK" dirty="0" smtClean="0"/>
            <a:t> services</a:t>
          </a:r>
          <a:endParaRPr lang="da-DK" dirty="0"/>
        </a:p>
      </dgm:t>
    </dgm:pt>
    <dgm:pt modelId="{03B3AF90-C6E8-7E4A-9458-FDAF2A156B7B}" type="parTrans" cxnId="{7E8F1453-5549-164A-8AEF-2AEFD697DD86}">
      <dgm:prSet/>
      <dgm:spPr/>
      <dgm:t>
        <a:bodyPr/>
        <a:lstStyle/>
        <a:p>
          <a:endParaRPr lang="da-DK"/>
        </a:p>
      </dgm:t>
    </dgm:pt>
    <dgm:pt modelId="{19734274-FEFD-BD42-90A6-C66AB021DD75}" type="sibTrans" cxnId="{7E8F1453-5549-164A-8AEF-2AEFD697DD86}">
      <dgm:prSet/>
      <dgm:spPr/>
      <dgm:t>
        <a:bodyPr/>
        <a:lstStyle/>
        <a:p>
          <a:endParaRPr lang="da-DK"/>
        </a:p>
      </dgm:t>
    </dgm:pt>
    <dgm:pt modelId="{DADB06E4-4B7B-DB4D-BDBA-081FEE217C79}">
      <dgm:prSet custT="1"/>
      <dgm:spPr/>
      <dgm:t>
        <a:bodyPr/>
        <a:lstStyle/>
        <a:p>
          <a:r>
            <a:rPr lang="da-DK" sz="1200" dirty="0" err="1" smtClean="0"/>
            <a:t>Allowing</a:t>
          </a:r>
          <a:r>
            <a:rPr lang="da-DK" sz="1200" dirty="0" smtClean="0"/>
            <a:t> </a:t>
          </a:r>
          <a:r>
            <a:rPr lang="da-DK" sz="1200" dirty="0" err="1" smtClean="0"/>
            <a:t>content</a:t>
          </a:r>
          <a:r>
            <a:rPr lang="da-DK" sz="1200" dirty="0" smtClean="0"/>
            <a:t> holders to </a:t>
          </a:r>
          <a:r>
            <a:rPr lang="da-DK" sz="1200" dirty="0" err="1" smtClean="0"/>
            <a:t>share</a:t>
          </a:r>
          <a:r>
            <a:rPr lang="da-DK" sz="1200" dirty="0" smtClean="0"/>
            <a:t> information globalising the basis for decision-</a:t>
          </a:r>
          <a:r>
            <a:rPr lang="da-DK" sz="1200" dirty="0" err="1" smtClean="0"/>
            <a:t>making</a:t>
          </a:r>
          <a:r>
            <a:rPr lang="da-DK" sz="1200" dirty="0" smtClean="0"/>
            <a:t> </a:t>
          </a:r>
          <a:endParaRPr lang="da-DK" sz="1200" dirty="0"/>
        </a:p>
      </dgm:t>
    </dgm:pt>
    <dgm:pt modelId="{9A63A6F2-CAEB-C54C-858C-01C82F7A38AA}" type="parTrans" cxnId="{9D20BE24-BE72-294E-B0E6-027C81BB1B82}">
      <dgm:prSet/>
      <dgm:spPr/>
      <dgm:t>
        <a:bodyPr/>
        <a:lstStyle/>
        <a:p>
          <a:endParaRPr lang="da-DK"/>
        </a:p>
      </dgm:t>
    </dgm:pt>
    <dgm:pt modelId="{06707D4C-9994-474A-B73D-6103DEE1E688}" type="sibTrans" cxnId="{9D20BE24-BE72-294E-B0E6-027C81BB1B82}">
      <dgm:prSet/>
      <dgm:spPr/>
      <dgm:t>
        <a:bodyPr/>
        <a:lstStyle/>
        <a:p>
          <a:endParaRPr lang="da-DK"/>
        </a:p>
      </dgm:t>
    </dgm:pt>
    <dgm:pt modelId="{652647A9-E467-49E6-B001-22DCCE96F1D2}" type="pres">
      <dgm:prSet presAssocID="{EA53865A-9046-4BFA-8053-EC4BD827A2FB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da-DK"/>
        </a:p>
      </dgm:t>
    </dgm:pt>
    <dgm:pt modelId="{3017CBDF-83AE-481F-9A53-CA66F234A626}" type="pres">
      <dgm:prSet presAssocID="{6AC0EDD8-6284-42D1-9862-8DE86339F60F}" presName="composite" presStyleCnt="0"/>
      <dgm:spPr/>
    </dgm:pt>
    <dgm:pt modelId="{9879E691-F43C-44B3-B9AC-265876EADE3E}" type="pres">
      <dgm:prSet presAssocID="{6AC0EDD8-6284-42D1-9862-8DE86339F60F}" presName="Parent1" presStyleLbl="node1" presStyleIdx="0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DED81BB6-FD18-40AA-A37F-F6509711D6CA}" type="pres">
      <dgm:prSet presAssocID="{6AC0EDD8-6284-42D1-9862-8DE86339F60F}" presName="Childtext1" presStyleLbl="revTx" presStyleIdx="0" presStyleCnt="5" custScaleX="112039" custLinFactNeighborX="71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1B7F57F-BA66-45DD-995D-D56A25DCE1C1}" type="pres">
      <dgm:prSet presAssocID="{6AC0EDD8-6284-42D1-9862-8DE86339F60F}" presName="BalanceSpacing" presStyleCnt="0"/>
      <dgm:spPr/>
    </dgm:pt>
    <dgm:pt modelId="{ABBF8388-ACC9-4B46-8339-6E0150E64772}" type="pres">
      <dgm:prSet presAssocID="{6AC0EDD8-6284-42D1-9862-8DE86339F60F}" presName="BalanceSpacing1" presStyleCnt="0"/>
      <dgm:spPr/>
    </dgm:pt>
    <dgm:pt modelId="{C8FDB9A2-4467-4091-A5A8-F73A6EF688AE}" type="pres">
      <dgm:prSet presAssocID="{A5A78384-4B80-41BF-A221-3C594E837F55}" presName="Accent1Text" presStyleLbl="node1" presStyleIdx="1" presStyleCnt="10"/>
      <dgm:spPr/>
      <dgm:t>
        <a:bodyPr/>
        <a:lstStyle/>
        <a:p>
          <a:endParaRPr lang="da-DK"/>
        </a:p>
      </dgm:t>
    </dgm:pt>
    <dgm:pt modelId="{B961A526-B065-4279-AD14-5E0F9544E555}" type="pres">
      <dgm:prSet presAssocID="{A5A78384-4B80-41BF-A221-3C594E837F55}" presName="spaceBetweenRectangles" presStyleCnt="0"/>
      <dgm:spPr/>
    </dgm:pt>
    <dgm:pt modelId="{C30095E7-CD1B-4C12-97A4-93E883680A10}" type="pres">
      <dgm:prSet presAssocID="{924944F5-D125-4333-8E1D-0D6FA9E4736E}" presName="composite" presStyleCnt="0"/>
      <dgm:spPr/>
    </dgm:pt>
    <dgm:pt modelId="{07C7BFDC-688F-45D8-8A5B-6546E2B72CF0}" type="pres">
      <dgm:prSet presAssocID="{924944F5-D125-4333-8E1D-0D6FA9E4736E}" presName="Parent1" presStyleLbl="node1" presStyleIdx="2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FBDFE9D9-649F-4831-8842-263F1AEC85AC}" type="pres">
      <dgm:prSet presAssocID="{924944F5-D125-4333-8E1D-0D6FA9E4736E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454A4E4-1209-41D3-9EDC-33604D226D7B}" type="pres">
      <dgm:prSet presAssocID="{924944F5-D125-4333-8E1D-0D6FA9E4736E}" presName="BalanceSpacing" presStyleCnt="0"/>
      <dgm:spPr/>
    </dgm:pt>
    <dgm:pt modelId="{5D84F108-BF38-4694-8812-B81368E5E3CE}" type="pres">
      <dgm:prSet presAssocID="{924944F5-D125-4333-8E1D-0D6FA9E4736E}" presName="BalanceSpacing1" presStyleCnt="0"/>
      <dgm:spPr/>
    </dgm:pt>
    <dgm:pt modelId="{47858D43-626E-4A0A-B596-57B4D80FD3BD}" type="pres">
      <dgm:prSet presAssocID="{141A1737-F162-43E5-B9C2-41DF9D8ECC20}" presName="Accent1Text" presStyleLbl="node1" presStyleIdx="3" presStyleCnt="10"/>
      <dgm:spPr/>
      <dgm:t>
        <a:bodyPr/>
        <a:lstStyle/>
        <a:p>
          <a:endParaRPr lang="da-DK"/>
        </a:p>
      </dgm:t>
    </dgm:pt>
    <dgm:pt modelId="{9EFBE2A0-61AF-4FF9-829B-43C720E2625B}" type="pres">
      <dgm:prSet presAssocID="{141A1737-F162-43E5-B9C2-41DF9D8ECC20}" presName="spaceBetweenRectangles" presStyleCnt="0"/>
      <dgm:spPr/>
    </dgm:pt>
    <dgm:pt modelId="{F16F53AB-51DC-4271-842B-CC5AAB042E28}" type="pres">
      <dgm:prSet presAssocID="{C742F226-B5E1-4D66-A3B2-EEEEB6A3AABE}" presName="composite" presStyleCnt="0"/>
      <dgm:spPr/>
    </dgm:pt>
    <dgm:pt modelId="{D8A22C10-B239-4076-A7C8-5ABB445FCE57}" type="pres">
      <dgm:prSet presAssocID="{C742F226-B5E1-4D66-A3B2-EEEEB6A3AABE}" presName="Parent1" presStyleLbl="node1" presStyleIdx="4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75AC6717-2E09-442B-99DE-D9994514879D}" type="pres">
      <dgm:prSet presAssocID="{C742F226-B5E1-4D66-A3B2-EEEEB6A3AABE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C64F142-DF67-4AF5-97ED-80AE63B6616C}" type="pres">
      <dgm:prSet presAssocID="{C742F226-B5E1-4D66-A3B2-EEEEB6A3AABE}" presName="BalanceSpacing" presStyleCnt="0"/>
      <dgm:spPr/>
    </dgm:pt>
    <dgm:pt modelId="{695E5F7B-569B-425E-9078-23643A0C21D5}" type="pres">
      <dgm:prSet presAssocID="{C742F226-B5E1-4D66-A3B2-EEEEB6A3AABE}" presName="BalanceSpacing1" presStyleCnt="0"/>
      <dgm:spPr/>
    </dgm:pt>
    <dgm:pt modelId="{F5F2BDBC-1D60-40E3-88AA-22E3ADC22915}" type="pres">
      <dgm:prSet presAssocID="{A0B09BA1-74D8-41BF-A52F-F0C1AB55371F}" presName="Accent1Text" presStyleLbl="node1" presStyleIdx="5" presStyleCnt="10"/>
      <dgm:spPr/>
      <dgm:t>
        <a:bodyPr/>
        <a:lstStyle/>
        <a:p>
          <a:endParaRPr lang="da-DK"/>
        </a:p>
      </dgm:t>
    </dgm:pt>
    <dgm:pt modelId="{94EA77EE-9A1A-4C93-8ED7-69D1F555DF66}" type="pres">
      <dgm:prSet presAssocID="{A0B09BA1-74D8-41BF-A52F-F0C1AB55371F}" presName="spaceBetweenRectangles" presStyleCnt="0"/>
      <dgm:spPr/>
    </dgm:pt>
    <dgm:pt modelId="{18E22EF7-844A-4C5C-801F-9AB45DF97F58}" type="pres">
      <dgm:prSet presAssocID="{2EF5C267-2F9D-47A1-BFB5-5569A031794C}" presName="composite" presStyleCnt="0"/>
      <dgm:spPr/>
    </dgm:pt>
    <dgm:pt modelId="{471894F2-7E2E-4421-A5AA-4641E5CBDA55}" type="pres">
      <dgm:prSet presAssocID="{2EF5C267-2F9D-47A1-BFB5-5569A031794C}" presName="Parent1" presStyleLbl="node1" presStyleIdx="6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6E4750B-B2B3-42B2-B249-4F325FD04ED0}" type="pres">
      <dgm:prSet presAssocID="{2EF5C267-2F9D-47A1-BFB5-5569A031794C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E8BBFC5-BFBD-437C-B908-A16322190E0B}" type="pres">
      <dgm:prSet presAssocID="{2EF5C267-2F9D-47A1-BFB5-5569A031794C}" presName="BalanceSpacing" presStyleCnt="0"/>
      <dgm:spPr/>
    </dgm:pt>
    <dgm:pt modelId="{7C0D8D07-9E9E-4814-9354-EBF30C2A742C}" type="pres">
      <dgm:prSet presAssocID="{2EF5C267-2F9D-47A1-BFB5-5569A031794C}" presName="BalanceSpacing1" presStyleCnt="0"/>
      <dgm:spPr/>
    </dgm:pt>
    <dgm:pt modelId="{BAB88160-0902-4615-9955-3A0FFE1FDB31}" type="pres">
      <dgm:prSet presAssocID="{FC3135E7-8D3B-43A3-AF57-FB7508B77768}" presName="Accent1Text" presStyleLbl="node1" presStyleIdx="7" presStyleCnt="10"/>
      <dgm:spPr/>
      <dgm:t>
        <a:bodyPr/>
        <a:lstStyle/>
        <a:p>
          <a:endParaRPr lang="da-DK"/>
        </a:p>
      </dgm:t>
    </dgm:pt>
    <dgm:pt modelId="{D5AEEC2E-2D2A-E242-BDAD-8CF3BDA31ADE}" type="pres">
      <dgm:prSet presAssocID="{FC3135E7-8D3B-43A3-AF57-FB7508B77768}" presName="spaceBetweenRectangles" presStyleCnt="0"/>
      <dgm:spPr/>
    </dgm:pt>
    <dgm:pt modelId="{C352E487-2BD0-834F-ABD3-1ED78E41C6EC}" type="pres">
      <dgm:prSet presAssocID="{479CDCED-4CBD-474C-B456-2AB8DA6D9C9B}" presName="composite" presStyleCnt="0"/>
      <dgm:spPr/>
    </dgm:pt>
    <dgm:pt modelId="{4D3367B3-362A-D84A-B042-5C89AB4B8A9B}" type="pres">
      <dgm:prSet presAssocID="{479CDCED-4CBD-474C-B456-2AB8DA6D9C9B}" presName="Parent1" presStyleLbl="node1" presStyleIdx="8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CD587FA-63A9-E64B-8C70-019FA1D13498}" type="pres">
      <dgm:prSet presAssocID="{479CDCED-4CBD-474C-B456-2AB8DA6D9C9B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CF38925-EB3A-4C48-8C4D-7BB7E1098A1F}" type="pres">
      <dgm:prSet presAssocID="{479CDCED-4CBD-474C-B456-2AB8DA6D9C9B}" presName="BalanceSpacing" presStyleCnt="0"/>
      <dgm:spPr/>
    </dgm:pt>
    <dgm:pt modelId="{ABD8520A-F013-8B4A-B7CB-AF505F958AAD}" type="pres">
      <dgm:prSet presAssocID="{479CDCED-4CBD-474C-B456-2AB8DA6D9C9B}" presName="BalanceSpacing1" presStyleCnt="0"/>
      <dgm:spPr/>
    </dgm:pt>
    <dgm:pt modelId="{459325AF-A01D-2C4C-B4D2-05956C4FB9F4}" type="pres">
      <dgm:prSet presAssocID="{19734274-FEFD-BD42-90A6-C66AB021DD75}" presName="Accent1Text" presStyleLbl="node1" presStyleIdx="9" presStyleCnt="10"/>
      <dgm:spPr/>
      <dgm:t>
        <a:bodyPr/>
        <a:lstStyle/>
        <a:p>
          <a:endParaRPr lang="da-DK"/>
        </a:p>
      </dgm:t>
    </dgm:pt>
  </dgm:ptLst>
  <dgm:cxnLst>
    <dgm:cxn modelId="{C110DD81-C25D-4DE9-948C-85D68F4CD46C}" srcId="{924944F5-D125-4333-8E1D-0D6FA9E4736E}" destId="{BF5D6B6A-D847-4F81-B47B-E3620522B792}" srcOrd="0" destOrd="0" parTransId="{32903006-F526-41A3-9F32-E143E5779EE8}" sibTransId="{4727EF96-073F-4E61-83D8-1222D83C1D31}"/>
    <dgm:cxn modelId="{E5337971-EA79-45B3-B4CE-00BE33A810BD}" type="presOf" srcId="{A5A78384-4B80-41BF-A221-3C594E837F55}" destId="{C8FDB9A2-4467-4091-A5A8-F73A6EF688AE}" srcOrd="0" destOrd="0" presId="urn:microsoft.com/office/officeart/2008/layout/AlternatingHexagons"/>
    <dgm:cxn modelId="{F821DADF-B2AF-43AC-961C-614DC0D72B9A}" type="presOf" srcId="{6AC0EDD8-6284-42D1-9862-8DE86339F60F}" destId="{9879E691-F43C-44B3-B9AC-265876EADE3E}" srcOrd="0" destOrd="0" presId="urn:microsoft.com/office/officeart/2008/layout/AlternatingHexagons"/>
    <dgm:cxn modelId="{9D20BE24-BE72-294E-B0E6-027C81BB1B82}" srcId="{479CDCED-4CBD-474C-B456-2AB8DA6D9C9B}" destId="{DADB06E4-4B7B-DB4D-BDBA-081FEE217C79}" srcOrd="0" destOrd="0" parTransId="{9A63A6F2-CAEB-C54C-858C-01C82F7A38AA}" sibTransId="{06707D4C-9994-474A-B73D-6103DEE1E688}"/>
    <dgm:cxn modelId="{E1B33651-5BD4-42E4-B2B5-1E52366E170D}" srcId="{C742F226-B5E1-4D66-A3B2-EEEEB6A3AABE}" destId="{A9EB8E6D-39B9-4D82-8EB4-27718104FCE4}" srcOrd="0" destOrd="0" parTransId="{1D26A4CC-E50D-4D4F-A75B-65C16DEA28F0}" sibTransId="{1F461847-6F4E-4B69-9CA7-2D84653E4B30}"/>
    <dgm:cxn modelId="{88622952-A480-41FF-91B4-E7E2314D7130}" type="presOf" srcId="{BF5D6B6A-D847-4F81-B47B-E3620522B792}" destId="{FBDFE9D9-649F-4831-8842-263F1AEC85AC}" srcOrd="0" destOrd="0" presId="urn:microsoft.com/office/officeart/2008/layout/AlternatingHexagons"/>
    <dgm:cxn modelId="{387B93A1-65F5-46E2-82D6-2949FC9A95B2}" srcId="{2EF5C267-2F9D-47A1-BFB5-5569A031794C}" destId="{DFB2FCCD-C06C-4874-B398-11F8F2A0E5A9}" srcOrd="0" destOrd="0" parTransId="{D8D0A02F-48AA-4FED-AB01-38738B019BA1}" sibTransId="{B5030095-8D19-4363-B5EE-6EADB13D4643}"/>
    <dgm:cxn modelId="{7E8F1453-5549-164A-8AEF-2AEFD697DD86}" srcId="{EA53865A-9046-4BFA-8053-EC4BD827A2FB}" destId="{479CDCED-4CBD-474C-B456-2AB8DA6D9C9B}" srcOrd="4" destOrd="0" parTransId="{03B3AF90-C6E8-7E4A-9458-FDAF2A156B7B}" sibTransId="{19734274-FEFD-BD42-90A6-C66AB021DD75}"/>
    <dgm:cxn modelId="{D3B1A5B8-2AC2-440A-9C5F-891CBC365D7E}" type="presOf" srcId="{924944F5-D125-4333-8E1D-0D6FA9E4736E}" destId="{07C7BFDC-688F-45D8-8A5B-6546E2B72CF0}" srcOrd="0" destOrd="0" presId="urn:microsoft.com/office/officeart/2008/layout/AlternatingHexagons"/>
    <dgm:cxn modelId="{ACC3A5C7-AC98-4313-A2E8-4E043DA948AB}" srcId="{EA53865A-9046-4BFA-8053-EC4BD827A2FB}" destId="{924944F5-D125-4333-8E1D-0D6FA9E4736E}" srcOrd="1" destOrd="0" parTransId="{F7AE1C92-081D-425D-BBE0-9D8BEF771E17}" sibTransId="{141A1737-F162-43E5-B9C2-41DF9D8ECC20}"/>
    <dgm:cxn modelId="{D89C483B-9E59-4326-BEB2-543BC639384A}" type="presOf" srcId="{DFB2FCCD-C06C-4874-B398-11F8F2A0E5A9}" destId="{E6E4750B-B2B3-42B2-B249-4F325FD04ED0}" srcOrd="0" destOrd="0" presId="urn:microsoft.com/office/officeart/2008/layout/AlternatingHexagons"/>
    <dgm:cxn modelId="{AE803B58-8873-4A0C-9202-E2EE3AA3EF50}" srcId="{6AC0EDD8-6284-42D1-9862-8DE86339F60F}" destId="{63A90B3F-9C08-44C1-9730-871EC64EA8AE}" srcOrd="0" destOrd="0" parTransId="{3EE284AF-A2A6-44F3-BDCC-A5CF5AECF6EB}" sibTransId="{16F24DFB-BC35-4315-8E64-9089A082987F}"/>
    <dgm:cxn modelId="{53D2C526-3098-4DCE-A57E-2C71E9C7FD73}" type="presOf" srcId="{141A1737-F162-43E5-B9C2-41DF9D8ECC20}" destId="{47858D43-626E-4A0A-B596-57B4D80FD3BD}" srcOrd="0" destOrd="0" presId="urn:microsoft.com/office/officeart/2008/layout/AlternatingHexagons"/>
    <dgm:cxn modelId="{8A1479BF-943B-4DF5-BC98-E8B09108C02B}" type="presOf" srcId="{A9EB8E6D-39B9-4D82-8EB4-27718104FCE4}" destId="{75AC6717-2E09-442B-99DE-D9994514879D}" srcOrd="0" destOrd="0" presId="urn:microsoft.com/office/officeart/2008/layout/AlternatingHexagons"/>
    <dgm:cxn modelId="{5BC788F7-5B76-4435-806B-A0E21F01BB59}" type="presOf" srcId="{EA53865A-9046-4BFA-8053-EC4BD827A2FB}" destId="{652647A9-E467-49E6-B001-22DCCE96F1D2}" srcOrd="0" destOrd="0" presId="urn:microsoft.com/office/officeart/2008/layout/AlternatingHexagons"/>
    <dgm:cxn modelId="{A3185F89-1B1B-4AC7-B023-EA6CAE3B00BB}" type="presOf" srcId="{63A90B3F-9C08-44C1-9730-871EC64EA8AE}" destId="{DED81BB6-FD18-40AA-A37F-F6509711D6CA}" srcOrd="0" destOrd="0" presId="urn:microsoft.com/office/officeart/2008/layout/AlternatingHexagons"/>
    <dgm:cxn modelId="{3A42686B-DAAE-4D33-A8D9-2514874B18DE}" type="presOf" srcId="{C742F226-B5E1-4D66-A3B2-EEEEB6A3AABE}" destId="{D8A22C10-B239-4076-A7C8-5ABB445FCE57}" srcOrd="0" destOrd="0" presId="urn:microsoft.com/office/officeart/2008/layout/AlternatingHexagons"/>
    <dgm:cxn modelId="{7179397E-816F-4A15-8171-93CD29C28AC7}" type="presOf" srcId="{FC3135E7-8D3B-43A3-AF57-FB7508B77768}" destId="{BAB88160-0902-4615-9955-3A0FFE1FDB31}" srcOrd="0" destOrd="0" presId="urn:microsoft.com/office/officeart/2008/layout/AlternatingHexagons"/>
    <dgm:cxn modelId="{FD2A616D-ACCC-4A43-AD34-E1B5C5141F8F}" srcId="{EA53865A-9046-4BFA-8053-EC4BD827A2FB}" destId="{6AC0EDD8-6284-42D1-9862-8DE86339F60F}" srcOrd="0" destOrd="0" parTransId="{23C4FA39-5FE4-4B2A-870D-B4261C2A762D}" sibTransId="{A5A78384-4B80-41BF-A221-3C594E837F55}"/>
    <dgm:cxn modelId="{2D7EE7C7-A33C-B54D-89CC-E9626A5E3BB1}" type="presOf" srcId="{19734274-FEFD-BD42-90A6-C66AB021DD75}" destId="{459325AF-A01D-2C4C-B4D2-05956C4FB9F4}" srcOrd="0" destOrd="0" presId="urn:microsoft.com/office/officeart/2008/layout/AlternatingHexagons"/>
    <dgm:cxn modelId="{56E885E3-97B3-394D-B6F2-455A551194D9}" type="presOf" srcId="{DADB06E4-4B7B-DB4D-BDBA-081FEE217C79}" destId="{ECD587FA-63A9-E64B-8C70-019FA1D13498}" srcOrd="0" destOrd="0" presId="urn:microsoft.com/office/officeart/2008/layout/AlternatingHexagons"/>
    <dgm:cxn modelId="{704BEB82-EA9A-4ADD-AB66-0D15346D6774}" type="presOf" srcId="{A0B09BA1-74D8-41BF-A52F-F0C1AB55371F}" destId="{F5F2BDBC-1D60-40E3-88AA-22E3ADC22915}" srcOrd="0" destOrd="0" presId="urn:microsoft.com/office/officeart/2008/layout/AlternatingHexagons"/>
    <dgm:cxn modelId="{B378E967-3611-4049-B727-34D7EF11E09A}" srcId="{EA53865A-9046-4BFA-8053-EC4BD827A2FB}" destId="{2EF5C267-2F9D-47A1-BFB5-5569A031794C}" srcOrd="3" destOrd="0" parTransId="{C8AA9766-71C8-4EDE-9FA6-8928C6045175}" sibTransId="{FC3135E7-8D3B-43A3-AF57-FB7508B77768}"/>
    <dgm:cxn modelId="{B8D3F9CB-69D2-4E9A-AF75-C2B9857016D4}" type="presOf" srcId="{2EF5C267-2F9D-47A1-BFB5-5569A031794C}" destId="{471894F2-7E2E-4421-A5AA-4641E5CBDA55}" srcOrd="0" destOrd="0" presId="urn:microsoft.com/office/officeart/2008/layout/AlternatingHexagons"/>
    <dgm:cxn modelId="{D8704E23-7D21-7848-9374-0547C3375E67}" type="presOf" srcId="{479CDCED-4CBD-474C-B456-2AB8DA6D9C9B}" destId="{4D3367B3-362A-D84A-B042-5C89AB4B8A9B}" srcOrd="0" destOrd="0" presId="urn:microsoft.com/office/officeart/2008/layout/AlternatingHexagons"/>
    <dgm:cxn modelId="{9806C50F-D105-4B53-B6A1-FAE709AAB81C}" srcId="{EA53865A-9046-4BFA-8053-EC4BD827A2FB}" destId="{C742F226-B5E1-4D66-A3B2-EEEEB6A3AABE}" srcOrd="2" destOrd="0" parTransId="{8993896B-C44E-40CF-BAB2-67FA4422F242}" sibTransId="{A0B09BA1-74D8-41BF-A52F-F0C1AB55371F}"/>
    <dgm:cxn modelId="{B053B682-F75F-4E5C-9549-40709A85EB8F}" type="presParOf" srcId="{652647A9-E467-49E6-B001-22DCCE96F1D2}" destId="{3017CBDF-83AE-481F-9A53-CA66F234A626}" srcOrd="0" destOrd="0" presId="urn:microsoft.com/office/officeart/2008/layout/AlternatingHexagons"/>
    <dgm:cxn modelId="{F8C10410-D01F-4021-9D76-D4DE27E7CAFA}" type="presParOf" srcId="{3017CBDF-83AE-481F-9A53-CA66F234A626}" destId="{9879E691-F43C-44B3-B9AC-265876EADE3E}" srcOrd="0" destOrd="0" presId="urn:microsoft.com/office/officeart/2008/layout/AlternatingHexagons"/>
    <dgm:cxn modelId="{ADCA169D-C3A7-4F68-8849-7CDB3A992D12}" type="presParOf" srcId="{3017CBDF-83AE-481F-9A53-CA66F234A626}" destId="{DED81BB6-FD18-40AA-A37F-F6509711D6CA}" srcOrd="1" destOrd="0" presId="urn:microsoft.com/office/officeart/2008/layout/AlternatingHexagons"/>
    <dgm:cxn modelId="{C5AF3BEF-1F76-4D36-A17F-F1E3D55DE87A}" type="presParOf" srcId="{3017CBDF-83AE-481F-9A53-CA66F234A626}" destId="{01B7F57F-BA66-45DD-995D-D56A25DCE1C1}" srcOrd="2" destOrd="0" presId="urn:microsoft.com/office/officeart/2008/layout/AlternatingHexagons"/>
    <dgm:cxn modelId="{4321A710-1D87-4DF2-AFEB-0352B56C805C}" type="presParOf" srcId="{3017CBDF-83AE-481F-9A53-CA66F234A626}" destId="{ABBF8388-ACC9-4B46-8339-6E0150E64772}" srcOrd="3" destOrd="0" presId="urn:microsoft.com/office/officeart/2008/layout/AlternatingHexagons"/>
    <dgm:cxn modelId="{80B6A148-925C-4EE4-9435-302AB8AD3AFF}" type="presParOf" srcId="{3017CBDF-83AE-481F-9A53-CA66F234A626}" destId="{C8FDB9A2-4467-4091-A5A8-F73A6EF688AE}" srcOrd="4" destOrd="0" presId="urn:microsoft.com/office/officeart/2008/layout/AlternatingHexagons"/>
    <dgm:cxn modelId="{7D43CBA0-0639-4D4B-9B08-6DD7ADB7FF39}" type="presParOf" srcId="{652647A9-E467-49E6-B001-22DCCE96F1D2}" destId="{B961A526-B065-4279-AD14-5E0F9544E555}" srcOrd="1" destOrd="0" presId="urn:microsoft.com/office/officeart/2008/layout/AlternatingHexagons"/>
    <dgm:cxn modelId="{6F84A032-D417-40A3-AE8B-EFEBFE89863E}" type="presParOf" srcId="{652647A9-E467-49E6-B001-22DCCE96F1D2}" destId="{C30095E7-CD1B-4C12-97A4-93E883680A10}" srcOrd="2" destOrd="0" presId="urn:microsoft.com/office/officeart/2008/layout/AlternatingHexagons"/>
    <dgm:cxn modelId="{2DA03ACC-4ECE-49EA-9389-BCEC3FA55A3A}" type="presParOf" srcId="{C30095E7-CD1B-4C12-97A4-93E883680A10}" destId="{07C7BFDC-688F-45D8-8A5B-6546E2B72CF0}" srcOrd="0" destOrd="0" presId="urn:microsoft.com/office/officeart/2008/layout/AlternatingHexagons"/>
    <dgm:cxn modelId="{274FF52F-34CA-474B-8190-E6C5651B0600}" type="presParOf" srcId="{C30095E7-CD1B-4C12-97A4-93E883680A10}" destId="{FBDFE9D9-649F-4831-8842-263F1AEC85AC}" srcOrd="1" destOrd="0" presId="urn:microsoft.com/office/officeart/2008/layout/AlternatingHexagons"/>
    <dgm:cxn modelId="{9113C5D0-5C25-47D0-8929-6D899B5A2AB9}" type="presParOf" srcId="{C30095E7-CD1B-4C12-97A4-93E883680A10}" destId="{5454A4E4-1209-41D3-9EDC-33604D226D7B}" srcOrd="2" destOrd="0" presId="urn:microsoft.com/office/officeart/2008/layout/AlternatingHexagons"/>
    <dgm:cxn modelId="{B3637F23-3D05-4A4B-AFC6-194C23698779}" type="presParOf" srcId="{C30095E7-CD1B-4C12-97A4-93E883680A10}" destId="{5D84F108-BF38-4694-8812-B81368E5E3CE}" srcOrd="3" destOrd="0" presId="urn:microsoft.com/office/officeart/2008/layout/AlternatingHexagons"/>
    <dgm:cxn modelId="{43E30045-CC2C-4C1C-B909-DA510E89C487}" type="presParOf" srcId="{C30095E7-CD1B-4C12-97A4-93E883680A10}" destId="{47858D43-626E-4A0A-B596-57B4D80FD3BD}" srcOrd="4" destOrd="0" presId="urn:microsoft.com/office/officeart/2008/layout/AlternatingHexagons"/>
    <dgm:cxn modelId="{FE0F245F-5431-4385-9666-3AE231CD37C0}" type="presParOf" srcId="{652647A9-E467-49E6-B001-22DCCE96F1D2}" destId="{9EFBE2A0-61AF-4FF9-829B-43C720E2625B}" srcOrd="3" destOrd="0" presId="urn:microsoft.com/office/officeart/2008/layout/AlternatingHexagons"/>
    <dgm:cxn modelId="{02D65F59-7120-40E3-9E24-287392765A98}" type="presParOf" srcId="{652647A9-E467-49E6-B001-22DCCE96F1D2}" destId="{F16F53AB-51DC-4271-842B-CC5AAB042E28}" srcOrd="4" destOrd="0" presId="urn:microsoft.com/office/officeart/2008/layout/AlternatingHexagons"/>
    <dgm:cxn modelId="{BEFE42DE-9A5F-4CB7-B057-C25C01ACB6EA}" type="presParOf" srcId="{F16F53AB-51DC-4271-842B-CC5AAB042E28}" destId="{D8A22C10-B239-4076-A7C8-5ABB445FCE57}" srcOrd="0" destOrd="0" presId="urn:microsoft.com/office/officeart/2008/layout/AlternatingHexagons"/>
    <dgm:cxn modelId="{0318580E-A77B-43AA-BEA2-7D27267110DA}" type="presParOf" srcId="{F16F53AB-51DC-4271-842B-CC5AAB042E28}" destId="{75AC6717-2E09-442B-99DE-D9994514879D}" srcOrd="1" destOrd="0" presId="urn:microsoft.com/office/officeart/2008/layout/AlternatingHexagons"/>
    <dgm:cxn modelId="{16A9FECE-5139-4105-B2E2-688A34D109AE}" type="presParOf" srcId="{F16F53AB-51DC-4271-842B-CC5AAB042E28}" destId="{0C64F142-DF67-4AF5-97ED-80AE63B6616C}" srcOrd="2" destOrd="0" presId="urn:microsoft.com/office/officeart/2008/layout/AlternatingHexagons"/>
    <dgm:cxn modelId="{234B3F3B-3590-4E96-9A85-3832D0A29AF8}" type="presParOf" srcId="{F16F53AB-51DC-4271-842B-CC5AAB042E28}" destId="{695E5F7B-569B-425E-9078-23643A0C21D5}" srcOrd="3" destOrd="0" presId="urn:microsoft.com/office/officeart/2008/layout/AlternatingHexagons"/>
    <dgm:cxn modelId="{DDB58347-AE2A-4E50-9EFE-DB0FD4A803DF}" type="presParOf" srcId="{F16F53AB-51DC-4271-842B-CC5AAB042E28}" destId="{F5F2BDBC-1D60-40E3-88AA-22E3ADC22915}" srcOrd="4" destOrd="0" presId="urn:microsoft.com/office/officeart/2008/layout/AlternatingHexagons"/>
    <dgm:cxn modelId="{BA798BC4-6D77-461F-BCA1-15A4B25728E3}" type="presParOf" srcId="{652647A9-E467-49E6-B001-22DCCE96F1D2}" destId="{94EA77EE-9A1A-4C93-8ED7-69D1F555DF66}" srcOrd="5" destOrd="0" presId="urn:microsoft.com/office/officeart/2008/layout/AlternatingHexagons"/>
    <dgm:cxn modelId="{D89EA215-CD77-4BE8-AA17-A87A5FC0946E}" type="presParOf" srcId="{652647A9-E467-49E6-B001-22DCCE96F1D2}" destId="{18E22EF7-844A-4C5C-801F-9AB45DF97F58}" srcOrd="6" destOrd="0" presId="urn:microsoft.com/office/officeart/2008/layout/AlternatingHexagons"/>
    <dgm:cxn modelId="{F9E7B27F-C3DA-436E-9574-7530B27B6A1A}" type="presParOf" srcId="{18E22EF7-844A-4C5C-801F-9AB45DF97F58}" destId="{471894F2-7E2E-4421-A5AA-4641E5CBDA55}" srcOrd="0" destOrd="0" presId="urn:microsoft.com/office/officeart/2008/layout/AlternatingHexagons"/>
    <dgm:cxn modelId="{E09EBC29-EF4C-43F9-BBE8-198E9D29DAE5}" type="presParOf" srcId="{18E22EF7-844A-4C5C-801F-9AB45DF97F58}" destId="{E6E4750B-B2B3-42B2-B249-4F325FD04ED0}" srcOrd="1" destOrd="0" presId="urn:microsoft.com/office/officeart/2008/layout/AlternatingHexagons"/>
    <dgm:cxn modelId="{7687E505-D882-447B-BE2D-4E11CF095EF7}" type="presParOf" srcId="{18E22EF7-844A-4C5C-801F-9AB45DF97F58}" destId="{AE8BBFC5-BFBD-437C-B908-A16322190E0B}" srcOrd="2" destOrd="0" presId="urn:microsoft.com/office/officeart/2008/layout/AlternatingHexagons"/>
    <dgm:cxn modelId="{AC9FF92D-5502-44B2-9AB0-AC363C21ACD7}" type="presParOf" srcId="{18E22EF7-844A-4C5C-801F-9AB45DF97F58}" destId="{7C0D8D07-9E9E-4814-9354-EBF30C2A742C}" srcOrd="3" destOrd="0" presId="urn:microsoft.com/office/officeart/2008/layout/AlternatingHexagons"/>
    <dgm:cxn modelId="{3C1473FD-B8F5-47CF-94D7-771615B51895}" type="presParOf" srcId="{18E22EF7-844A-4C5C-801F-9AB45DF97F58}" destId="{BAB88160-0902-4615-9955-3A0FFE1FDB31}" srcOrd="4" destOrd="0" presId="urn:microsoft.com/office/officeart/2008/layout/AlternatingHexagons"/>
    <dgm:cxn modelId="{DBD62B63-FF0C-344E-A330-E42987F2F925}" type="presParOf" srcId="{652647A9-E467-49E6-B001-22DCCE96F1D2}" destId="{D5AEEC2E-2D2A-E242-BDAD-8CF3BDA31ADE}" srcOrd="7" destOrd="0" presId="urn:microsoft.com/office/officeart/2008/layout/AlternatingHexagons"/>
    <dgm:cxn modelId="{CA16C7E6-438C-9A46-94EF-7E9A8A0F50E6}" type="presParOf" srcId="{652647A9-E467-49E6-B001-22DCCE96F1D2}" destId="{C352E487-2BD0-834F-ABD3-1ED78E41C6EC}" srcOrd="8" destOrd="0" presId="urn:microsoft.com/office/officeart/2008/layout/AlternatingHexagons"/>
    <dgm:cxn modelId="{8F40AF4F-BF9F-C142-A306-13D5194BB67B}" type="presParOf" srcId="{C352E487-2BD0-834F-ABD3-1ED78E41C6EC}" destId="{4D3367B3-362A-D84A-B042-5C89AB4B8A9B}" srcOrd="0" destOrd="0" presId="urn:microsoft.com/office/officeart/2008/layout/AlternatingHexagons"/>
    <dgm:cxn modelId="{1E80571C-C48C-D24D-8C08-7EF7119567D5}" type="presParOf" srcId="{C352E487-2BD0-834F-ABD3-1ED78E41C6EC}" destId="{ECD587FA-63A9-E64B-8C70-019FA1D13498}" srcOrd="1" destOrd="0" presId="urn:microsoft.com/office/officeart/2008/layout/AlternatingHexagons"/>
    <dgm:cxn modelId="{F1A57FA5-EC91-E54F-9198-A945BDDDA7E3}" type="presParOf" srcId="{C352E487-2BD0-834F-ABD3-1ED78E41C6EC}" destId="{5CF38925-EB3A-4C48-8C4D-7BB7E1098A1F}" srcOrd="2" destOrd="0" presId="urn:microsoft.com/office/officeart/2008/layout/AlternatingHexagons"/>
    <dgm:cxn modelId="{D9028511-EEAB-1549-B858-76B0D682ECA4}" type="presParOf" srcId="{C352E487-2BD0-834F-ABD3-1ED78E41C6EC}" destId="{ABD8520A-F013-8B4A-B7CB-AF505F958AAD}" srcOrd="3" destOrd="0" presId="urn:microsoft.com/office/officeart/2008/layout/AlternatingHexagons"/>
    <dgm:cxn modelId="{6E6D49F9-7B21-0F4F-BF3B-532121F37525}" type="presParOf" srcId="{C352E487-2BD0-834F-ABD3-1ED78E41C6EC}" destId="{459325AF-A01D-2C4C-B4D2-05956C4FB9F4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8D43B5-558B-4D69-8E2F-30BF4BE3611B}">
      <dsp:nvSpPr>
        <dsp:cNvPr id="0" name=""/>
        <dsp:cNvSpPr/>
      </dsp:nvSpPr>
      <dsp:spPr>
        <a:xfrm>
          <a:off x="1877" y="0"/>
          <a:ext cx="1967751" cy="4464496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500" kern="1200" dirty="0" smtClean="0"/>
            <a:t>Web Content</a:t>
          </a:r>
          <a:endParaRPr lang="da-DK" sz="2500" kern="1200" dirty="0"/>
        </a:p>
      </dsp:txBody>
      <dsp:txXfrm>
        <a:off x="1877" y="1785798"/>
        <a:ext cx="1967751" cy="1785798"/>
      </dsp:txXfrm>
    </dsp:sp>
    <dsp:sp modelId="{05417D46-F4C7-4E7F-B175-FC3D42F64F89}">
      <dsp:nvSpPr>
        <dsp:cNvPr id="0" name=""/>
        <dsp:cNvSpPr/>
      </dsp:nvSpPr>
      <dsp:spPr>
        <a:xfrm>
          <a:off x="242414" y="267646"/>
          <a:ext cx="1486677" cy="1486677"/>
        </a:xfrm>
        <a:prstGeom prst="ellips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173" t="7955" r="13173" b="-35955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B49910-4116-4F6C-8244-BBD444F2D966}">
      <dsp:nvSpPr>
        <dsp:cNvPr id="0" name=""/>
        <dsp:cNvSpPr/>
      </dsp:nvSpPr>
      <dsp:spPr>
        <a:xfrm>
          <a:off x="2028661" y="0"/>
          <a:ext cx="1967751" cy="4464496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144014"/>
            <a:satOff val="-14094"/>
            <a:lumOff val="114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noProof="0" dirty="0" smtClean="0"/>
            <a:t>Digital Repositories</a:t>
          </a:r>
          <a:endParaRPr lang="en-GB" sz="2500" kern="1200" noProof="0" dirty="0"/>
        </a:p>
      </dsp:txBody>
      <dsp:txXfrm>
        <a:off x="2028661" y="1785798"/>
        <a:ext cx="1967751" cy="1785798"/>
      </dsp:txXfrm>
    </dsp:sp>
    <dsp:sp modelId="{42466971-F05C-4F0F-A1E2-5EAD7F600C53}">
      <dsp:nvSpPr>
        <dsp:cNvPr id="0" name=""/>
        <dsp:cNvSpPr/>
      </dsp:nvSpPr>
      <dsp:spPr>
        <a:xfrm>
          <a:off x="2269198" y="260495"/>
          <a:ext cx="1486677" cy="150142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D8A80F-E182-477D-B8FB-FACD09B77809}">
      <dsp:nvSpPr>
        <dsp:cNvPr id="0" name=""/>
        <dsp:cNvSpPr/>
      </dsp:nvSpPr>
      <dsp:spPr>
        <a:xfrm>
          <a:off x="4055444" y="0"/>
          <a:ext cx="1967751" cy="4464496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288027"/>
            <a:satOff val="-28187"/>
            <a:lumOff val="228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500" kern="1200" dirty="0" smtClean="0"/>
            <a:t>Data Centres</a:t>
          </a:r>
          <a:endParaRPr lang="da-DK" sz="2500" kern="1200" dirty="0"/>
        </a:p>
      </dsp:txBody>
      <dsp:txXfrm>
        <a:off x="4055444" y="1785798"/>
        <a:ext cx="1967751" cy="1785798"/>
      </dsp:txXfrm>
    </dsp:sp>
    <dsp:sp modelId="{755D2B84-39FB-4B54-AEDC-9D393412FE34}">
      <dsp:nvSpPr>
        <dsp:cNvPr id="0" name=""/>
        <dsp:cNvSpPr/>
      </dsp:nvSpPr>
      <dsp:spPr>
        <a:xfrm>
          <a:off x="4295981" y="267869"/>
          <a:ext cx="1486677" cy="1486677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9DE600-FAB8-4709-B48E-4F263519B3AC}">
      <dsp:nvSpPr>
        <dsp:cNvPr id="0" name=""/>
        <dsp:cNvSpPr/>
      </dsp:nvSpPr>
      <dsp:spPr>
        <a:xfrm>
          <a:off x="6082228" y="0"/>
          <a:ext cx="1967751" cy="4464496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432041"/>
            <a:satOff val="-42281"/>
            <a:lumOff val="3425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500" kern="1200" dirty="0" smtClean="0"/>
            <a:t>Research Data Sets</a:t>
          </a:r>
          <a:endParaRPr lang="da-DK" sz="2500" kern="1200" dirty="0"/>
        </a:p>
      </dsp:txBody>
      <dsp:txXfrm>
        <a:off x="6082228" y="1785798"/>
        <a:ext cx="1967751" cy="1785798"/>
      </dsp:txXfrm>
    </dsp:sp>
    <dsp:sp modelId="{15ACBB61-BE45-45D3-9054-2A1B25188EB8}">
      <dsp:nvSpPr>
        <dsp:cNvPr id="0" name=""/>
        <dsp:cNvSpPr/>
      </dsp:nvSpPr>
      <dsp:spPr>
        <a:xfrm>
          <a:off x="6322765" y="267869"/>
          <a:ext cx="1486677" cy="1486677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866901-8BE0-4951-92CA-417F14E6875E}">
      <dsp:nvSpPr>
        <dsp:cNvPr id="0" name=""/>
        <dsp:cNvSpPr/>
      </dsp:nvSpPr>
      <dsp:spPr>
        <a:xfrm>
          <a:off x="322074" y="3571596"/>
          <a:ext cx="7407708" cy="669674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9E691-F43C-44B3-B9AC-265876EADE3E}">
      <dsp:nvSpPr>
        <dsp:cNvPr id="0" name=""/>
        <dsp:cNvSpPr/>
      </dsp:nvSpPr>
      <dsp:spPr>
        <a:xfrm rot="5400000">
          <a:off x="3934034" y="81246"/>
          <a:ext cx="1244869" cy="1083036"/>
        </a:xfrm>
        <a:prstGeom prst="hexagon">
          <a:avLst>
            <a:gd name="adj" fmla="val 25000"/>
            <a:gd name="vf" fmla="val 115470"/>
          </a:avLst>
        </a:prstGeom>
        <a:solidFill>
          <a:srgbClr val="1D82A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kern="1200" noProof="0" dirty="0" smtClean="0"/>
            <a:t>Scalability</a:t>
          </a:r>
          <a:endParaRPr lang="en-GB" sz="1000" kern="1200" noProof="0" dirty="0"/>
        </a:p>
      </dsp:txBody>
      <dsp:txXfrm rot="-5400000">
        <a:off x="4183723" y="194322"/>
        <a:ext cx="745490" cy="856885"/>
      </dsp:txXfrm>
    </dsp:sp>
    <dsp:sp modelId="{DED81BB6-FD18-40AA-A37F-F6509711D6CA}">
      <dsp:nvSpPr>
        <dsp:cNvPr id="0" name=""/>
        <dsp:cNvSpPr/>
      </dsp:nvSpPr>
      <dsp:spPr>
        <a:xfrm>
          <a:off x="5147155" y="249304"/>
          <a:ext cx="1556529" cy="746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noProof="0" dirty="0" smtClean="0"/>
            <a:t>In four dimensions: Heterogeneity of collections as well as number, size and complexity of objects</a:t>
          </a:r>
          <a:endParaRPr lang="en-GB" sz="1200" kern="1200" noProof="0" dirty="0"/>
        </a:p>
      </dsp:txBody>
      <dsp:txXfrm>
        <a:off x="5147155" y="249304"/>
        <a:ext cx="1556529" cy="746921"/>
      </dsp:txXfrm>
    </dsp:sp>
    <dsp:sp modelId="{C8FDB9A2-4467-4091-A5A8-F73A6EF688AE}">
      <dsp:nvSpPr>
        <dsp:cNvPr id="0" name=""/>
        <dsp:cNvSpPr/>
      </dsp:nvSpPr>
      <dsp:spPr>
        <a:xfrm rot="5400000">
          <a:off x="2764354" y="81246"/>
          <a:ext cx="1244869" cy="1083036"/>
        </a:xfrm>
        <a:prstGeom prst="hexagon">
          <a:avLst>
            <a:gd name="adj" fmla="val 25000"/>
            <a:gd name="vf" fmla="val 115470"/>
          </a:avLst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3600" kern="1200"/>
        </a:p>
      </dsp:txBody>
      <dsp:txXfrm rot="-5400000">
        <a:off x="3014043" y="194322"/>
        <a:ext cx="745490" cy="856885"/>
      </dsp:txXfrm>
    </dsp:sp>
    <dsp:sp modelId="{07C7BFDC-688F-45D8-8A5B-6546E2B72CF0}">
      <dsp:nvSpPr>
        <dsp:cNvPr id="0" name=""/>
        <dsp:cNvSpPr/>
      </dsp:nvSpPr>
      <dsp:spPr>
        <a:xfrm rot="5400000">
          <a:off x="3388767" y="1137892"/>
          <a:ext cx="1244869" cy="1083036"/>
        </a:xfrm>
        <a:prstGeom prst="hexagon">
          <a:avLst>
            <a:gd name="adj" fmla="val 25000"/>
            <a:gd name="vf" fmla="val 115470"/>
          </a:avLst>
        </a:prstGeom>
        <a:solidFill>
          <a:srgbClr val="8DC6D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000" kern="1200" dirty="0" smtClean="0"/>
            <a:t>Automation</a:t>
          </a:r>
          <a:endParaRPr lang="da-DK" sz="1000" kern="1200" dirty="0"/>
        </a:p>
      </dsp:txBody>
      <dsp:txXfrm rot="-5400000">
        <a:off x="3638456" y="1250968"/>
        <a:ext cx="745490" cy="856885"/>
      </dsp:txXfrm>
    </dsp:sp>
    <dsp:sp modelId="{FBDFE9D9-649F-4831-8842-263F1AEC85AC}">
      <dsp:nvSpPr>
        <dsp:cNvPr id="0" name=""/>
        <dsp:cNvSpPr/>
      </dsp:nvSpPr>
      <dsp:spPr>
        <a:xfrm>
          <a:off x="2080409" y="1305949"/>
          <a:ext cx="1344459" cy="746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Through scalable, automated and simple to design preservation workflows</a:t>
          </a:r>
          <a:endParaRPr lang="da-DK" sz="1200" kern="1200" dirty="0"/>
        </a:p>
      </dsp:txBody>
      <dsp:txXfrm>
        <a:off x="2080409" y="1305949"/>
        <a:ext cx="1344459" cy="746921"/>
      </dsp:txXfrm>
    </dsp:sp>
    <dsp:sp modelId="{47858D43-626E-4A0A-B596-57B4D80FD3BD}">
      <dsp:nvSpPr>
        <dsp:cNvPr id="0" name=""/>
        <dsp:cNvSpPr/>
      </dsp:nvSpPr>
      <dsp:spPr>
        <a:xfrm rot="5400000">
          <a:off x="4558447" y="1137892"/>
          <a:ext cx="1244869" cy="1083036"/>
        </a:xfrm>
        <a:prstGeom prst="hexagon">
          <a:avLst>
            <a:gd name="adj" fmla="val 25000"/>
            <a:gd name="vf" fmla="val 115470"/>
          </a:avLst>
        </a:prstGeom>
        <a:solidFill>
          <a:schemeClr val="bg1"/>
        </a:solidFill>
        <a:ln w="25400" cap="flat" cmpd="sng" algn="ctr">
          <a:solidFill>
            <a:srgbClr val="5FAEC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3600" kern="1200"/>
        </a:p>
      </dsp:txBody>
      <dsp:txXfrm rot="-5400000">
        <a:off x="4808136" y="1250968"/>
        <a:ext cx="745490" cy="856885"/>
      </dsp:txXfrm>
    </dsp:sp>
    <dsp:sp modelId="{D8A22C10-B239-4076-A7C8-5ABB445FCE57}">
      <dsp:nvSpPr>
        <dsp:cNvPr id="0" name=""/>
        <dsp:cNvSpPr/>
      </dsp:nvSpPr>
      <dsp:spPr>
        <a:xfrm rot="5400000">
          <a:off x="3975848" y="2194537"/>
          <a:ext cx="1244869" cy="1083036"/>
        </a:xfrm>
        <a:prstGeom prst="hexagon">
          <a:avLst>
            <a:gd name="adj" fmla="val 25000"/>
            <a:gd name="vf" fmla="val 115470"/>
          </a:avLst>
        </a:prstGeom>
        <a:solidFill>
          <a:srgbClr val="C5E6F1"/>
        </a:solidFill>
        <a:ln w="25400" cap="flat" cmpd="sng" algn="ctr">
          <a:solidFill>
            <a:srgbClr val="C5E6F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000" kern="1200" dirty="0" smtClean="0"/>
            <a:t>Planning</a:t>
          </a:r>
          <a:endParaRPr lang="da-DK" sz="1000" kern="1200" dirty="0"/>
        </a:p>
      </dsp:txBody>
      <dsp:txXfrm rot="-5400000">
        <a:off x="4225537" y="2307613"/>
        <a:ext cx="745490" cy="856885"/>
      </dsp:txXfrm>
    </dsp:sp>
    <dsp:sp modelId="{75AC6717-2E09-442B-99DE-D9994514879D}">
      <dsp:nvSpPr>
        <dsp:cNvPr id="0" name=""/>
        <dsp:cNvSpPr/>
      </dsp:nvSpPr>
      <dsp:spPr>
        <a:xfrm>
          <a:off x="5172665" y="2362595"/>
          <a:ext cx="1389274" cy="746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noProof="0" dirty="0" smtClean="0"/>
            <a:t>Answering core preservation planning questions</a:t>
          </a:r>
          <a:endParaRPr lang="en-GB" sz="1200" kern="1200" noProof="0" dirty="0"/>
        </a:p>
      </dsp:txBody>
      <dsp:txXfrm>
        <a:off x="5172665" y="2362595"/>
        <a:ext cx="1389274" cy="746921"/>
      </dsp:txXfrm>
    </dsp:sp>
    <dsp:sp modelId="{F5F2BDBC-1D60-40E3-88AA-22E3ADC22915}">
      <dsp:nvSpPr>
        <dsp:cNvPr id="0" name=""/>
        <dsp:cNvSpPr/>
      </dsp:nvSpPr>
      <dsp:spPr>
        <a:xfrm rot="5400000">
          <a:off x="2806168" y="2194537"/>
          <a:ext cx="1244869" cy="1083036"/>
        </a:xfrm>
        <a:prstGeom prst="hexagon">
          <a:avLst>
            <a:gd name="adj" fmla="val 25000"/>
            <a:gd name="vf" fmla="val 115470"/>
          </a:avLst>
        </a:prstGeom>
        <a:noFill/>
        <a:ln w="25400" cap="flat" cmpd="sng" algn="ctr">
          <a:solidFill>
            <a:srgbClr val="5FAEC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3600" kern="1200"/>
        </a:p>
      </dsp:txBody>
      <dsp:txXfrm rot="-5400000">
        <a:off x="3055857" y="2307613"/>
        <a:ext cx="745490" cy="856885"/>
      </dsp:txXfrm>
    </dsp:sp>
    <dsp:sp modelId="{471894F2-7E2E-4421-A5AA-4641E5CBDA55}">
      <dsp:nvSpPr>
        <dsp:cNvPr id="0" name=""/>
        <dsp:cNvSpPr/>
      </dsp:nvSpPr>
      <dsp:spPr>
        <a:xfrm rot="5400000">
          <a:off x="3388767" y="3251183"/>
          <a:ext cx="1244869" cy="1083036"/>
        </a:xfrm>
        <a:prstGeom prst="hexagon">
          <a:avLst>
            <a:gd name="adj" fmla="val 25000"/>
            <a:gd name="vf" fmla="val 115470"/>
          </a:avLst>
        </a:prstGeom>
        <a:solidFill>
          <a:srgbClr val="449FB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000" kern="1200" dirty="0" smtClean="0"/>
            <a:t>Integration</a:t>
          </a:r>
          <a:endParaRPr lang="da-DK" sz="1000" kern="1200" dirty="0"/>
        </a:p>
      </dsp:txBody>
      <dsp:txXfrm rot="-5400000">
        <a:off x="3638456" y="3364259"/>
        <a:ext cx="745490" cy="856885"/>
      </dsp:txXfrm>
    </dsp:sp>
    <dsp:sp modelId="{E6E4750B-B2B3-42B2-B249-4F325FD04ED0}">
      <dsp:nvSpPr>
        <dsp:cNvPr id="0" name=""/>
        <dsp:cNvSpPr/>
      </dsp:nvSpPr>
      <dsp:spPr>
        <a:xfrm>
          <a:off x="2080409" y="3419240"/>
          <a:ext cx="1344459" cy="746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noProof="0" dirty="0" smtClean="0"/>
            <a:t>Through a robust, integrated, open source preservation system</a:t>
          </a:r>
          <a:endParaRPr lang="en-GB" sz="1200" kern="1200" noProof="0" dirty="0"/>
        </a:p>
      </dsp:txBody>
      <dsp:txXfrm>
        <a:off x="2080409" y="3419240"/>
        <a:ext cx="1344459" cy="746921"/>
      </dsp:txXfrm>
    </dsp:sp>
    <dsp:sp modelId="{BAB88160-0902-4615-9955-3A0FFE1FDB31}">
      <dsp:nvSpPr>
        <dsp:cNvPr id="0" name=""/>
        <dsp:cNvSpPr/>
      </dsp:nvSpPr>
      <dsp:spPr>
        <a:xfrm rot="5400000">
          <a:off x="4558447" y="3251183"/>
          <a:ext cx="1244869" cy="1083036"/>
        </a:xfrm>
        <a:prstGeom prst="hexagon">
          <a:avLst>
            <a:gd name="adj" fmla="val 25000"/>
            <a:gd name="vf" fmla="val 115470"/>
          </a:avLst>
        </a:prstGeom>
        <a:noFill/>
        <a:ln w="25400" cap="flat" cmpd="sng" algn="ctr">
          <a:solidFill>
            <a:srgbClr val="5FAEC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3600" kern="1200"/>
        </a:p>
      </dsp:txBody>
      <dsp:txXfrm rot="-5400000">
        <a:off x="4808136" y="3364259"/>
        <a:ext cx="745490" cy="856885"/>
      </dsp:txXfrm>
    </dsp:sp>
    <dsp:sp modelId="{4D3367B3-362A-D84A-B042-5C89AB4B8A9B}">
      <dsp:nvSpPr>
        <dsp:cNvPr id="0" name=""/>
        <dsp:cNvSpPr/>
      </dsp:nvSpPr>
      <dsp:spPr>
        <a:xfrm rot="5400000">
          <a:off x="3975848" y="4307828"/>
          <a:ext cx="1244869" cy="108303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000" kern="1200" dirty="0" err="1" smtClean="0"/>
            <a:t>Centralised</a:t>
          </a:r>
          <a:r>
            <a:rPr lang="da-DK" sz="1000" kern="1200" dirty="0" smtClean="0"/>
            <a:t> services</a:t>
          </a:r>
          <a:endParaRPr lang="da-DK" sz="1000" kern="1200" dirty="0"/>
        </a:p>
      </dsp:txBody>
      <dsp:txXfrm rot="-5400000">
        <a:off x="4225537" y="4420904"/>
        <a:ext cx="745490" cy="856885"/>
      </dsp:txXfrm>
    </dsp:sp>
    <dsp:sp modelId="{ECD587FA-63A9-E64B-8C70-019FA1D13498}">
      <dsp:nvSpPr>
        <dsp:cNvPr id="0" name=""/>
        <dsp:cNvSpPr/>
      </dsp:nvSpPr>
      <dsp:spPr>
        <a:xfrm>
          <a:off x="5172665" y="4475885"/>
          <a:ext cx="1389274" cy="746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kern="1200" dirty="0" err="1" smtClean="0"/>
            <a:t>Allowing</a:t>
          </a:r>
          <a:r>
            <a:rPr lang="da-DK" sz="1200" kern="1200" dirty="0" smtClean="0"/>
            <a:t> </a:t>
          </a:r>
          <a:r>
            <a:rPr lang="da-DK" sz="1200" kern="1200" dirty="0" err="1" smtClean="0"/>
            <a:t>content</a:t>
          </a:r>
          <a:r>
            <a:rPr lang="da-DK" sz="1200" kern="1200" dirty="0" smtClean="0"/>
            <a:t> holders to </a:t>
          </a:r>
          <a:r>
            <a:rPr lang="da-DK" sz="1200" kern="1200" dirty="0" err="1" smtClean="0"/>
            <a:t>share</a:t>
          </a:r>
          <a:r>
            <a:rPr lang="da-DK" sz="1200" kern="1200" dirty="0" smtClean="0"/>
            <a:t> information globalising the basis for decision-</a:t>
          </a:r>
          <a:r>
            <a:rPr lang="da-DK" sz="1200" kern="1200" dirty="0" err="1" smtClean="0"/>
            <a:t>making</a:t>
          </a:r>
          <a:r>
            <a:rPr lang="da-DK" sz="1200" kern="1200" dirty="0" smtClean="0"/>
            <a:t> </a:t>
          </a:r>
          <a:endParaRPr lang="da-DK" sz="1200" kern="1200" dirty="0"/>
        </a:p>
      </dsp:txBody>
      <dsp:txXfrm>
        <a:off x="5172665" y="4475885"/>
        <a:ext cx="1389274" cy="746921"/>
      </dsp:txXfrm>
    </dsp:sp>
    <dsp:sp modelId="{459325AF-A01D-2C4C-B4D2-05956C4FB9F4}">
      <dsp:nvSpPr>
        <dsp:cNvPr id="0" name=""/>
        <dsp:cNvSpPr/>
      </dsp:nvSpPr>
      <dsp:spPr>
        <a:xfrm rot="5400000">
          <a:off x="2806168" y="4307828"/>
          <a:ext cx="1244869" cy="108303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3600" kern="1200"/>
        </a:p>
      </dsp:txBody>
      <dsp:txXfrm rot="-5400000">
        <a:off x="3055857" y="4420904"/>
        <a:ext cx="745490" cy="8568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33397B6-CF61-4A67-BB5E-3C130C8D5618}" type="datetimeFigureOut">
              <a:rPr lang="de-AT"/>
              <a:pPr>
                <a:defRPr/>
              </a:pPr>
              <a:t>24/06/14</a:t>
            </a:fld>
            <a:endParaRPr lang="de-AT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AT" noProof="0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AT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AT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63BDB9C-4519-42F4-AEC8-4ECB5A25CF8C}" type="slidenum">
              <a:rPr lang="de-AT"/>
              <a:pPr>
                <a:defRPr/>
              </a:pPr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21246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 smtClean="0"/>
              <a:t>Scalable services for planning and execution of institutional preservation strategies</a:t>
            </a:r>
          </a:p>
          <a:p>
            <a:pPr eaLnBrk="1" hangingPunct="1">
              <a:defRPr/>
            </a:pPr>
            <a:endParaRPr lang="en-GB" dirty="0" smtClean="0"/>
          </a:p>
          <a:p>
            <a:pPr eaLnBrk="1" hangingPunct="1">
              <a:defRPr/>
            </a:pPr>
            <a:r>
              <a:rPr lang="en-GB" dirty="0" smtClean="0"/>
              <a:t>Infrastructure for the execution of digital preservation processes on large volumes of data</a:t>
            </a:r>
          </a:p>
          <a:p>
            <a:pPr eaLnBrk="1" hangingPunct="1">
              <a:defRPr/>
            </a:pPr>
            <a:endParaRPr lang="en-GB" dirty="0" smtClean="0"/>
          </a:p>
          <a:p>
            <a:pPr eaLnBrk="1">
              <a:defRPr/>
            </a:pPr>
            <a:r>
              <a:rPr lang="en-US" dirty="0" smtClean="0"/>
              <a:t>Existing tools have been improved and extended.</a:t>
            </a:r>
          </a:p>
          <a:p>
            <a:pPr eaLnBrk="1">
              <a:defRPr/>
            </a:pPr>
            <a:endParaRPr lang="en-US" dirty="0" smtClean="0"/>
          </a:p>
          <a:p>
            <a:pPr eaLnBrk="1">
              <a:defRPr/>
            </a:pPr>
            <a:r>
              <a:rPr lang="en-US" dirty="0" smtClean="0"/>
              <a:t>New tools have been developed where necessary.</a:t>
            </a:r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BDB9C-4519-42F4-AEC8-4ECB5A25CF8C}" type="slidenum">
              <a:rPr lang="de-AT" smtClean="0"/>
              <a:pPr>
                <a:defRPr/>
              </a:pPr>
              <a:t>4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70509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kern="0" dirty="0" smtClean="0"/>
              <a:t>The BIG picture. We</a:t>
            </a:r>
            <a:r>
              <a:rPr lang="en-GB" kern="0" baseline="0" dirty="0" smtClean="0"/>
              <a:t> are not quite there yet</a:t>
            </a:r>
          </a:p>
          <a:p>
            <a:pPr>
              <a:defRPr/>
            </a:pPr>
            <a:endParaRPr lang="en-GB" kern="0" dirty="0" smtClean="0"/>
          </a:p>
          <a:p>
            <a:pPr>
              <a:defRPr/>
            </a:pPr>
            <a:r>
              <a:rPr lang="en-GB" kern="0" dirty="0" smtClean="0"/>
              <a:t>Interconnecting services support the preservation of large repositories of digital objects.</a:t>
            </a:r>
          </a:p>
          <a:p>
            <a:pPr>
              <a:defRPr/>
            </a:pPr>
            <a:endParaRPr lang="en-GB" kern="0" dirty="0" smtClean="0"/>
          </a:p>
          <a:p>
            <a:pPr>
              <a:defRPr/>
            </a:pPr>
            <a:r>
              <a:rPr lang="en-GB" kern="0" dirty="0" smtClean="0"/>
              <a:t>Preservation</a:t>
            </a:r>
            <a:r>
              <a:rPr lang="en-GB" kern="0" baseline="0" dirty="0" smtClean="0"/>
              <a:t> Policies -&gt; execution of Preservation Plans</a:t>
            </a:r>
          </a:p>
          <a:p>
            <a:pPr>
              <a:defRPr/>
            </a:pPr>
            <a:endParaRPr lang="en-GB" kern="0" dirty="0" smtClean="0"/>
          </a:p>
          <a:p>
            <a:pPr>
              <a:defRPr/>
            </a:pPr>
            <a:r>
              <a:rPr lang="en-GB" kern="0" dirty="0" smtClean="0"/>
              <a:t>Applications support the formulation of preservation policies, decision making and selection of preservation action.</a:t>
            </a:r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BDB9C-4519-42F4-AEC8-4ECB5A25CF8C}" type="slidenum">
              <a:rPr lang="de-AT" smtClean="0"/>
              <a:pPr>
                <a:defRPr/>
              </a:pPr>
              <a:t>5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2077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 altLang="da-DK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2284FB-DF51-41D7-8FC8-EEDAEE59149D}" type="slidenum">
              <a:rPr lang="de-AT" smtClean="0"/>
              <a:pPr>
                <a:defRPr/>
              </a:pPr>
              <a:t>12</a:t>
            </a:fld>
            <a:endParaRPr lang="de-AT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325" y="473075"/>
            <a:ext cx="3979863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3528" y="2335595"/>
            <a:ext cx="8568952" cy="941040"/>
          </a:xfrm>
        </p:spPr>
        <p:txBody>
          <a:bodyPr/>
          <a:lstStyle>
            <a:lvl1pPr algn="l"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23528" y="3276635"/>
            <a:ext cx="8568952" cy="859160"/>
          </a:xfrm>
        </p:spPr>
        <p:txBody>
          <a:bodyPr/>
          <a:lstStyle>
            <a:lvl1pPr marL="0" indent="0" algn="l">
              <a:buNone/>
              <a:defRPr sz="3200" b="1">
                <a:solidFill>
                  <a:srgbClr val="1D82A4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This work was partially supported by the SCAPE Project.</a:t>
            </a:r>
          </a:p>
          <a:p>
            <a:pPr>
              <a:defRPr/>
            </a:pPr>
            <a:r>
              <a:rPr lang="en-US" dirty="0"/>
              <a:t>The SCAPE project is co‐funded by the European Union under FP7 ICT‐2009.4.1 (Grant Agreement number 270137).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3464813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472608"/>
          </a:xfr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03A776AB-EF91-4879-9C24-963A2827226E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This work was partially supported by the SCAPE Project.</a:t>
            </a:r>
          </a:p>
          <a:p>
            <a:pPr>
              <a:defRPr/>
            </a:pPr>
            <a:r>
              <a:rPr lang="en-US" dirty="0"/>
              <a:t>The SCAPE project is co‐funded by the European Union under FP7 ICT‐2009.4.1 (Grant Agreement number 270137).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68381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0" y="836712"/>
            <a:ext cx="432048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51520" y="836712"/>
            <a:ext cx="432048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0FC9E5CF-ED5C-42F5-8FEB-45A153898BC0}" type="slidenum">
              <a:rPr lang="en-GB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6" name="Fußzeilenplatzhalt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This work was partially supported by the SCAPE Project.</a:t>
            </a:r>
          </a:p>
          <a:p>
            <a:pPr>
              <a:defRPr/>
            </a:pPr>
            <a:r>
              <a:rPr lang="en-US" dirty="0"/>
              <a:t>The SCAPE project is co‐funded by the European Union under FP7 ICT‐2009.4.1 (Grant Agreement number 270137).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25422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51520" y="836712"/>
            <a:ext cx="42484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1520" y="1476474"/>
            <a:ext cx="4248472" cy="483284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572000" y="836712"/>
            <a:ext cx="432048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572000" y="1476474"/>
            <a:ext cx="4320480" cy="483284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FCE4AE6C-031E-489B-8D83-318E47A815B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9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This work was partially supported by the SCAPE Project.</a:t>
            </a:r>
          </a:p>
          <a:p>
            <a:pPr>
              <a:defRPr/>
            </a:pPr>
            <a:r>
              <a:rPr lang="en-US" dirty="0"/>
              <a:t>The SCAPE project is co‐funded by the European Union under FP7 ICT‐2009.4.1 (Grant Agreement number 270137).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1162679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C29D516D-3BEF-4B61-A1F9-6B1C2637839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5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This work was partially supported by the SCAPE Project.</a:t>
            </a:r>
          </a:p>
          <a:p>
            <a:pPr>
              <a:defRPr/>
            </a:pPr>
            <a:r>
              <a:rPr lang="en-US" dirty="0"/>
              <a:t>The SCAPE project is co‐funded by the European Union under FP7 ICT‐2009.4.1 (Grant Agreement number 270137).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624578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24"/>
          <p:cNvGrpSpPr>
            <a:grpSpLocks/>
          </p:cNvGrpSpPr>
          <p:nvPr userDrawn="1"/>
        </p:nvGrpSpPr>
        <p:grpSpPr bwMode="auto">
          <a:xfrm>
            <a:off x="0" y="20638"/>
            <a:ext cx="9144000" cy="125412"/>
            <a:chOff x="0" y="21392"/>
            <a:chExt cx="9144000" cy="124390"/>
          </a:xfrm>
        </p:grpSpPr>
        <p:cxnSp>
          <p:nvCxnSpPr>
            <p:cNvPr id="3" name="Gerade Verbindung 25"/>
            <p:cNvCxnSpPr/>
            <p:nvPr userDrawn="1"/>
          </p:nvCxnSpPr>
          <p:spPr>
            <a:xfrm>
              <a:off x="0" y="21392"/>
              <a:ext cx="9144000" cy="0"/>
            </a:xfrm>
            <a:prstGeom prst="line">
              <a:avLst/>
            </a:prstGeom>
            <a:ln w="19050">
              <a:solidFill>
                <a:srgbClr val="9DD5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Gerade Verbindung 26"/>
            <p:cNvCxnSpPr/>
            <p:nvPr userDrawn="1"/>
          </p:nvCxnSpPr>
          <p:spPr>
            <a:xfrm>
              <a:off x="0" y="52883"/>
              <a:ext cx="9144000" cy="0"/>
            </a:xfrm>
            <a:prstGeom prst="line">
              <a:avLst/>
            </a:prstGeom>
            <a:ln w="19050">
              <a:solidFill>
                <a:srgbClr val="8DC6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Gerade Verbindung 27"/>
            <p:cNvCxnSpPr/>
            <p:nvPr userDrawn="1"/>
          </p:nvCxnSpPr>
          <p:spPr>
            <a:xfrm>
              <a:off x="0" y="84375"/>
              <a:ext cx="9144000" cy="0"/>
            </a:xfrm>
            <a:prstGeom prst="line">
              <a:avLst/>
            </a:prstGeom>
            <a:ln w="19050">
              <a:solidFill>
                <a:srgbClr val="5FAE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 Verbindung 28"/>
            <p:cNvCxnSpPr/>
            <p:nvPr userDrawn="1"/>
          </p:nvCxnSpPr>
          <p:spPr>
            <a:xfrm>
              <a:off x="0" y="114291"/>
              <a:ext cx="9144000" cy="0"/>
            </a:xfrm>
            <a:prstGeom prst="line">
              <a:avLst/>
            </a:prstGeom>
            <a:ln w="19050">
              <a:solidFill>
                <a:srgbClr val="449F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 Verbindung 29"/>
            <p:cNvCxnSpPr/>
            <p:nvPr userDrawn="1"/>
          </p:nvCxnSpPr>
          <p:spPr>
            <a:xfrm>
              <a:off x="0" y="145782"/>
              <a:ext cx="9144000" cy="0"/>
            </a:xfrm>
            <a:prstGeom prst="line">
              <a:avLst/>
            </a:prstGeom>
            <a:ln w="19050">
              <a:solidFill>
                <a:srgbClr val="1D82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44234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4248472" cy="6783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noProof="0" smtClean="0"/>
              <a:t>Titelmasterformat durch Klicken bearbeiten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0" y="836712"/>
            <a:ext cx="4320480" cy="53285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1520" y="1509812"/>
            <a:ext cx="4248472" cy="465549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254C40CA-A24C-49CC-B205-B1367825F41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This work was partially supported by the SCAPE Project.</a:t>
            </a:r>
          </a:p>
          <a:p>
            <a:pPr>
              <a:defRPr/>
            </a:pPr>
            <a:r>
              <a:rPr lang="en-US" dirty="0"/>
              <a:t>The SCAPE project is co‐funded by the European Union under FP7 ICT‐2009.4.1 (Grant Agreement number 270137).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922567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51520" y="836712"/>
            <a:ext cx="8640960" cy="46085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dirty="0" smtClean="0"/>
              <a:t>Bild durch Klicken auf Symbol hinzufügen</a:t>
            </a:r>
            <a:endParaRPr lang="en-GB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1520" y="5489600"/>
            <a:ext cx="864096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ADDEEB45-55A6-4FEF-B61F-74ACB5DB7C6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This work was partially supported by the SCAPE Project.</a:t>
            </a:r>
          </a:p>
          <a:p>
            <a:pPr>
              <a:defRPr/>
            </a:pPr>
            <a:r>
              <a:rPr lang="en-US" dirty="0"/>
              <a:t>The SCAPE project is co‐funded by the European Union under FP7 ICT‐2009.4.1 (Grant Agreement number 270137).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270939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251520" y="836712"/>
            <a:ext cx="8640960" cy="5400600"/>
          </a:xfrm>
          <a:noFill/>
          <a:ln cmpd="sng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/>
          <a:p>
            <a:pPr lvl="0"/>
            <a:r>
              <a:rPr lang="de-DE" noProof="0" dirty="0" smtClean="0"/>
              <a:t>Tabelle durch Klicken auf Symbol hinzufügen</a:t>
            </a:r>
            <a:endParaRPr lang="en-GB" noProof="0" dirty="0" smtClean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>
                <a:latin typeface="+mn-lt"/>
              </a:defRPr>
            </a:lvl1pPr>
          </a:lstStyle>
          <a:p>
            <a:pPr>
              <a:defRPr/>
            </a:pPr>
            <a:fld id="{31C2C6A3-0928-4E61-9C31-2297BFCA5F3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sp>
        <p:nvSpPr>
          <p:cNvPr id="6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This work was partially supported by the SCAPE Project.</a:t>
            </a:r>
          </a:p>
          <a:p>
            <a:pPr>
              <a:defRPr/>
            </a:pPr>
            <a:r>
              <a:rPr lang="en-US" dirty="0"/>
              <a:t>The SCAPE project is co‐funded by the European Union under FP7 ICT‐2009.4.1 (Grant Agreement number 270137).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925045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png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C:\Dokumente und Einstellungen\KingR\Eigene Dateien\Eigene Bilder\fp7-logo.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5338" y="196850"/>
            <a:ext cx="693737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03200"/>
            <a:ext cx="81645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 smtClean="0"/>
              <a:t>Titelmasterformat durch Klicken bearbeiten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827088"/>
            <a:ext cx="8642350" cy="548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 smtClean="0"/>
              <a:t>Textmasterformate durch Klicken bearbeiten</a:t>
            </a:r>
          </a:p>
          <a:p>
            <a:pPr lvl="1"/>
            <a:r>
              <a:rPr lang="en-US" altLang="da-DK" smtClean="0"/>
              <a:t>Zweite Ebene</a:t>
            </a:r>
          </a:p>
          <a:p>
            <a:pPr lvl="2"/>
            <a:r>
              <a:rPr lang="en-US" altLang="da-DK" smtClean="0"/>
              <a:t>Dritte Ebene</a:t>
            </a:r>
          </a:p>
          <a:p>
            <a:pPr lvl="3"/>
            <a:r>
              <a:rPr lang="en-US" altLang="da-DK" smtClean="0"/>
              <a:t>Vierte Ebene</a:t>
            </a:r>
          </a:p>
          <a:p>
            <a:pPr lvl="4"/>
            <a:r>
              <a:rPr lang="en-US" altLang="da-DK" smtClean="0"/>
              <a:t>Fünfte Ebene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34363" y="6327775"/>
            <a:ext cx="6588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83B81353-783E-4FA6-8623-12A7BBF4569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grpSp>
        <p:nvGrpSpPr>
          <p:cNvPr id="2" name="Gruppieren 1"/>
          <p:cNvGrpSpPr>
            <a:grpSpLocks/>
          </p:cNvGrpSpPr>
          <p:nvPr/>
        </p:nvGrpSpPr>
        <p:grpSpPr bwMode="auto">
          <a:xfrm>
            <a:off x="0" y="20638"/>
            <a:ext cx="9144000" cy="125412"/>
            <a:chOff x="0" y="21392"/>
            <a:chExt cx="9144000" cy="124390"/>
          </a:xfrm>
        </p:grpSpPr>
        <p:cxnSp>
          <p:nvCxnSpPr>
            <p:cNvPr id="4" name="Gerade Verbindung 3"/>
            <p:cNvCxnSpPr/>
            <p:nvPr userDrawn="1"/>
          </p:nvCxnSpPr>
          <p:spPr>
            <a:xfrm>
              <a:off x="0" y="21392"/>
              <a:ext cx="9144000" cy="0"/>
            </a:xfrm>
            <a:prstGeom prst="line">
              <a:avLst/>
            </a:prstGeom>
            <a:ln w="19050">
              <a:solidFill>
                <a:srgbClr val="9DD5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>
            <a:xfrm>
              <a:off x="0" y="52883"/>
              <a:ext cx="9144000" cy="0"/>
            </a:xfrm>
            <a:prstGeom prst="line">
              <a:avLst/>
            </a:prstGeom>
            <a:ln w="19050">
              <a:solidFill>
                <a:srgbClr val="8DC6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>
            <a:xfrm>
              <a:off x="0" y="84375"/>
              <a:ext cx="9144000" cy="0"/>
            </a:xfrm>
            <a:prstGeom prst="line">
              <a:avLst/>
            </a:prstGeom>
            <a:ln w="19050">
              <a:solidFill>
                <a:srgbClr val="5FAE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>
            <a:xfrm>
              <a:off x="0" y="114291"/>
              <a:ext cx="9144000" cy="0"/>
            </a:xfrm>
            <a:prstGeom prst="line">
              <a:avLst/>
            </a:prstGeom>
            <a:ln w="19050">
              <a:solidFill>
                <a:srgbClr val="449F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 userDrawn="1"/>
          </p:nvCxnSpPr>
          <p:spPr>
            <a:xfrm>
              <a:off x="0" y="145782"/>
              <a:ext cx="9144000" cy="0"/>
            </a:xfrm>
            <a:prstGeom prst="line">
              <a:avLst/>
            </a:prstGeom>
            <a:ln w="19050">
              <a:solidFill>
                <a:srgbClr val="1D82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31" name="Grafik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194425"/>
            <a:ext cx="14382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7" name="Gerade Verbindung 26"/>
          <p:cNvCxnSpPr/>
          <p:nvPr/>
        </p:nvCxnSpPr>
        <p:spPr>
          <a:xfrm>
            <a:off x="3175" y="808038"/>
            <a:ext cx="9144000" cy="0"/>
          </a:xfrm>
          <a:prstGeom prst="line">
            <a:avLst/>
          </a:prstGeom>
          <a:ln w="19050">
            <a:solidFill>
              <a:srgbClr val="1D82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0825" y="6327775"/>
            <a:ext cx="7921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i="1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This work was partially supported by the SCAPE Project.</a:t>
            </a:r>
          </a:p>
          <a:p>
            <a:pPr>
              <a:defRPr/>
            </a:pPr>
            <a:r>
              <a:rPr lang="en-US" dirty="0"/>
              <a:t>The SCAPE project is co‐funded by the European Union under FP7 ICT‐2009.4.1 (Grant Agreement number 270137).</a:t>
            </a:r>
            <a:endParaRPr lang="en-US" i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1D82A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1D82A4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1D82A4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1D82A4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1D82A4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1D82A4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449FBD"/>
        </a:buClr>
        <a:buFont typeface="Calibri" pitchFamily="34" charset="0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FAEC8"/>
        </a:buClr>
        <a:buFont typeface="Calibri" pitchFamily="34" charset="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5E2EE"/>
        </a:buClr>
        <a:buFont typeface="Arial" charset="0"/>
        <a:buChar char="•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5E2F1"/>
        </a:buClr>
        <a:buFont typeface="Calibri" pitchFamily="34" charset="0"/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jpeg"/><Relationship Id="rId20" Type="http://schemas.openxmlformats.org/officeDocument/2006/relationships/image" Target="../media/image36.png"/><Relationship Id="rId21" Type="http://schemas.openxmlformats.org/officeDocument/2006/relationships/image" Target="../media/image37.jpeg"/><Relationship Id="rId10" Type="http://schemas.openxmlformats.org/officeDocument/2006/relationships/image" Target="../media/image26.png"/><Relationship Id="rId11" Type="http://schemas.openxmlformats.org/officeDocument/2006/relationships/image" Target="../media/image27.png"/><Relationship Id="rId12" Type="http://schemas.openxmlformats.org/officeDocument/2006/relationships/image" Target="../media/image28.jpeg"/><Relationship Id="rId13" Type="http://schemas.openxmlformats.org/officeDocument/2006/relationships/image" Target="../media/image29.png"/><Relationship Id="rId14" Type="http://schemas.openxmlformats.org/officeDocument/2006/relationships/image" Target="../media/image30.png"/><Relationship Id="rId15" Type="http://schemas.openxmlformats.org/officeDocument/2006/relationships/image" Target="../media/image31.jpeg"/><Relationship Id="rId16" Type="http://schemas.openxmlformats.org/officeDocument/2006/relationships/image" Target="../media/image32.jpeg"/><Relationship Id="rId17" Type="http://schemas.openxmlformats.org/officeDocument/2006/relationships/image" Target="../media/image33.jpeg"/><Relationship Id="rId18" Type="http://schemas.openxmlformats.org/officeDocument/2006/relationships/image" Target="../media/image34.jpeg"/><Relationship Id="rId19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eg"/><Relationship Id="rId3" Type="http://schemas.openxmlformats.org/officeDocument/2006/relationships/image" Target="../media/image19.png"/><Relationship Id="rId4" Type="http://schemas.openxmlformats.org/officeDocument/2006/relationships/image" Target="../media/image20.jpeg"/><Relationship Id="rId5" Type="http://schemas.openxmlformats.org/officeDocument/2006/relationships/image" Target="../media/image21.jpeg"/><Relationship Id="rId6" Type="http://schemas.openxmlformats.org/officeDocument/2006/relationships/image" Target="../media/image22.jpeg"/><Relationship Id="rId7" Type="http://schemas.openxmlformats.org/officeDocument/2006/relationships/image" Target="../media/image23.jpeg"/><Relationship Id="rId8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opf-labs.org/display/SP/Home" TargetMode="External"/><Relationship Id="rId4" Type="http://schemas.openxmlformats.org/officeDocument/2006/relationships/hyperlink" Target="http://www.scape-project.eu/tools" TargetMode="External"/><Relationship Id="rId5" Type="http://schemas.openxmlformats.org/officeDocument/2006/relationships/hyperlink" Target="http://www.myexperiment.org/search?query=SCAPE&amp;type=all&amp;commit=Search" TargetMode="External"/><Relationship Id="rId6" Type="http://schemas.openxmlformats.org/officeDocument/2006/relationships/hyperlink" Target="http://www.scape-project.eu/category/publication" TargetMode="External"/><Relationship Id="rId7" Type="http://schemas.openxmlformats.org/officeDocument/2006/relationships/hyperlink" Target="http://www.scape-project.eu/category/deliverable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github.com/openplanets/scape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planetsfoundation.com/projects/scape" TargetMode="External"/><Relationship Id="rId4" Type="http://schemas.openxmlformats.org/officeDocument/2006/relationships/hyperlink" Target="https://github.com/openplanets/scape" TargetMode="External"/><Relationship Id="rId5" Type="http://schemas.openxmlformats.org/officeDocument/2006/relationships/image" Target="../media/image38.png"/><Relationship Id="rId6" Type="http://schemas.openxmlformats.org/officeDocument/2006/relationships/hyperlink" Target="http://www.digitalbevaring.dk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cape-project.eu/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3851920" y="40770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91480" y="4148594"/>
            <a:ext cx="7768952" cy="100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buSzTx/>
              <a:buFontTx/>
              <a:buNone/>
              <a:tabLst/>
              <a:defRPr/>
            </a:pP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Per Møldrup-Dalum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buSzTx/>
              <a:buFontTx/>
              <a:buNone/>
              <a:tabLst/>
              <a:defRPr/>
            </a:pPr>
            <a:r>
              <a:rPr kumimoji="0" lang="en-US" sz="18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State and University Library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92446" y="5156208"/>
            <a:ext cx="776798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SCAPE Information Day</a:t>
            </a:r>
          </a:p>
          <a:p>
            <a:r>
              <a:rPr lang="en-GB" dirty="0" smtClean="0"/>
              <a:t>State and University Library, Denmark, 2014-06-25</a:t>
            </a:r>
            <a:endParaRPr lang="en-GB" dirty="0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SCAPE</a:t>
            </a:r>
            <a:endParaRPr lang="en-GB" dirty="0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Scalable Preservation Environments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0818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>
          <a:xfrm>
            <a:off x="179512" y="2492896"/>
            <a:ext cx="8640960" cy="1584176"/>
          </a:xfrm>
        </p:spPr>
        <p:txBody>
          <a:bodyPr/>
          <a:lstStyle/>
          <a:p>
            <a:r>
              <a:rPr lang="da-DK" dirty="0" err="1" smtClean="0"/>
              <a:t>What</a:t>
            </a:r>
            <a:r>
              <a:rPr lang="da-DK" dirty="0" smtClean="0"/>
              <a:t> is SCAPE?</a:t>
            </a:r>
          </a:p>
          <a:p>
            <a:r>
              <a:rPr lang="da-DK" dirty="0" err="1" smtClean="0"/>
              <a:t>What</a:t>
            </a:r>
            <a:r>
              <a:rPr lang="da-DK" dirty="0" smtClean="0"/>
              <a:t> </a:t>
            </a:r>
            <a:r>
              <a:rPr lang="da-DK" dirty="0" err="1" smtClean="0"/>
              <a:t>can</a:t>
            </a:r>
            <a:r>
              <a:rPr lang="da-DK" dirty="0" smtClean="0"/>
              <a:t> it offer?</a:t>
            </a:r>
          </a:p>
          <a:p>
            <a:r>
              <a:rPr lang="da-DK" dirty="0" err="1" smtClean="0"/>
              <a:t>Who</a:t>
            </a:r>
            <a:r>
              <a:rPr lang="da-DK" dirty="0" smtClean="0"/>
              <a:t> </a:t>
            </a:r>
            <a:r>
              <a:rPr lang="da-DK" dirty="0" err="1" smtClean="0"/>
              <a:t>are</a:t>
            </a:r>
            <a:r>
              <a:rPr lang="da-DK" dirty="0" smtClean="0"/>
              <a:t> </a:t>
            </a:r>
            <a:r>
              <a:rPr lang="da-DK" dirty="0" err="1" smtClean="0"/>
              <a:t>involved</a:t>
            </a:r>
            <a:r>
              <a:rPr lang="da-DK" dirty="0" smtClean="0"/>
              <a:t> in SCAPE?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Agenda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A776AB-EF91-4879-9C24-963A2827226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This work was partially supported by the SCAPE Project.</a:t>
            </a:r>
          </a:p>
          <a:p>
            <a:pPr>
              <a:defRPr/>
            </a:pPr>
            <a:r>
              <a:rPr lang="en-US" smtClean="0"/>
              <a:t>The SCAPE project is co‐funded by the European Union under FP7 ICT‐2009.4.1 (Grant Agreement number 270137).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3861434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Pladsholder til indhold 1"/>
          <p:cNvSpPr>
            <a:spLocks noGrp="1"/>
          </p:cNvSpPr>
          <p:nvPr>
            <p:ph idx="1"/>
          </p:nvPr>
        </p:nvSpPr>
        <p:spPr>
          <a:xfrm>
            <a:off x="539750" y="836613"/>
            <a:ext cx="8353425" cy="5472112"/>
          </a:xfrm>
        </p:spPr>
        <p:txBody>
          <a:bodyPr/>
          <a:lstStyle/>
          <a:p>
            <a:pPr eaLnBrk="1"/>
            <a:r>
              <a:rPr lang="en-GB" altLang="da-DK" dirty="0" smtClean="0"/>
              <a:t>Your collection of digital data is </a:t>
            </a:r>
            <a:r>
              <a:rPr lang="en-GB" altLang="da-DK" b="1" dirty="0" smtClean="0"/>
              <a:t>growing </a:t>
            </a:r>
            <a:r>
              <a:rPr lang="en-GB" altLang="da-DK" dirty="0" smtClean="0"/>
              <a:t>rapidly.</a:t>
            </a:r>
          </a:p>
          <a:p>
            <a:pPr eaLnBrk="1"/>
            <a:endParaRPr lang="en-GB" altLang="da-DK" dirty="0" smtClean="0"/>
          </a:p>
          <a:p>
            <a:pPr eaLnBrk="1"/>
            <a:r>
              <a:rPr lang="en-GB" altLang="da-DK" dirty="0" smtClean="0"/>
              <a:t>Your preservation activities must become more </a:t>
            </a:r>
            <a:r>
              <a:rPr lang="en-GB" altLang="da-DK" b="1" dirty="0" smtClean="0"/>
              <a:t>efficient </a:t>
            </a:r>
            <a:r>
              <a:rPr lang="en-GB" altLang="da-DK" dirty="0" smtClean="0"/>
              <a:t>and more </a:t>
            </a:r>
            <a:r>
              <a:rPr lang="en-GB" altLang="da-DK" b="1" dirty="0" smtClean="0"/>
              <a:t>scalable</a:t>
            </a:r>
            <a:r>
              <a:rPr lang="en-GB" altLang="da-DK" dirty="0" smtClean="0"/>
              <a:t>. </a:t>
            </a:r>
          </a:p>
          <a:p>
            <a:pPr marL="0" indent="0" eaLnBrk="1">
              <a:buNone/>
            </a:pPr>
            <a:endParaRPr lang="da-DK" altLang="da-DK" dirty="0" smtClean="0"/>
          </a:p>
          <a:p>
            <a:pPr eaLnBrk="1"/>
            <a:r>
              <a:rPr lang="en-GB" altLang="da-DK" dirty="0" smtClean="0"/>
              <a:t>The SCAPE project has developed scalable solutions for long-term preservation of large-scale and heterogeneous data sets. </a:t>
            </a:r>
            <a:endParaRPr lang="da-DK" altLang="da-DK" dirty="0" smtClean="0"/>
          </a:p>
        </p:txBody>
      </p:sp>
      <p:sp>
        <p:nvSpPr>
          <p:cNvPr id="12291" name="Pladsholder til diasnummer 2"/>
          <p:cNvSpPr>
            <a:spLocks noGrp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1B0D8D-D516-4ACC-B724-971FE1F63FB3}" type="slidenum">
              <a:rPr lang="en-US" altLang="da-DK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da-DK" dirty="0" smtClean="0"/>
          </a:p>
        </p:txBody>
      </p:sp>
      <p:sp>
        <p:nvSpPr>
          <p:cNvPr id="12292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dirty="0" smtClean="0"/>
              <a:t>Digital </a:t>
            </a:r>
            <a:r>
              <a:rPr lang="da-DK" altLang="da-DK" dirty="0" err="1" smtClean="0"/>
              <a:t>Preservation</a:t>
            </a:r>
            <a:r>
              <a:rPr lang="da-DK" altLang="da-DK" dirty="0" smtClean="0"/>
              <a:t> – </a:t>
            </a:r>
            <a:r>
              <a:rPr lang="da-DK" altLang="da-DK" dirty="0" err="1" smtClean="0"/>
              <a:t>What</a:t>
            </a:r>
            <a:r>
              <a:rPr lang="da-DK" altLang="da-DK" dirty="0" smtClean="0"/>
              <a:t> do I </a:t>
            </a:r>
            <a:r>
              <a:rPr lang="da-DK" altLang="da-DK" dirty="0" err="1" smtClean="0"/>
              <a:t>need</a:t>
            </a:r>
            <a:r>
              <a:rPr lang="da-DK" altLang="da-DK" dirty="0" smtClean="0"/>
              <a:t>?</a:t>
            </a:r>
          </a:p>
        </p:txBody>
      </p:sp>
      <p:sp>
        <p:nvSpPr>
          <p:cNvPr id="12293" name="Pladsholder til sidefod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liennummernplatzhalter 2"/>
          <p:cNvSpPr>
            <a:spLocks noGrp="1"/>
          </p:cNvSpPr>
          <p:nvPr>
            <p:ph type="sldNum" sz="quarter" idx="14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167DB5-0C62-4BCC-B223-345A6BBAFFA2}" type="slidenum">
              <a:rPr lang="en-GB" altLang="da-DK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GB" altLang="da-DK" dirty="0"/>
          </a:p>
        </p:txBody>
      </p:sp>
      <p:sp>
        <p:nvSpPr>
          <p:cNvPr id="13316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a-DK" dirty="0" smtClean="0"/>
              <a:t>Scalability — 4 dimensions</a:t>
            </a:r>
            <a:endParaRPr lang="de-AT" altLang="da-DK" dirty="0" smtClean="0"/>
          </a:p>
        </p:txBody>
      </p:sp>
      <p:sp>
        <p:nvSpPr>
          <p:cNvPr id="13317" name="Fußzeilenplatzhalter 5"/>
          <p:cNvSpPr>
            <a:spLocks noGrp="1"/>
          </p:cNvSpPr>
          <p:nvPr>
            <p:ph type="ftr" sz="quarter" idx="1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  <p:pic>
        <p:nvPicPr>
          <p:cNvPr id="13318" name="Pladsholder til indhold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764704"/>
            <a:ext cx="7632526" cy="5389894"/>
          </a:xfrm>
        </p:spPr>
      </p:pic>
      <p:sp>
        <p:nvSpPr>
          <p:cNvPr id="3" name="Tekstfelt 2"/>
          <p:cNvSpPr txBox="1"/>
          <p:nvPr/>
        </p:nvSpPr>
        <p:spPr>
          <a:xfrm>
            <a:off x="611560" y="1196753"/>
            <a:ext cx="4464496" cy="523220"/>
          </a:xfrm>
          <a:prstGeom prst="rect">
            <a:avLst/>
          </a:prstGeom>
          <a:solidFill>
            <a:schemeClr val="accent5"/>
          </a:solidFill>
          <a:ln w="38100" cmpd="sng"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GB" sz="2800" dirty="0" smtClean="0"/>
              <a:t>Heterogeneity </a:t>
            </a:r>
            <a:r>
              <a:rPr lang="en-GB" sz="2800" dirty="0"/>
              <a:t>of </a:t>
            </a:r>
            <a:r>
              <a:rPr lang="en-GB" sz="2800" dirty="0" smtClean="0"/>
              <a:t>collections</a:t>
            </a:r>
            <a:endParaRPr lang="da-DK" sz="2800" dirty="0"/>
          </a:p>
        </p:txBody>
      </p:sp>
      <p:sp>
        <p:nvSpPr>
          <p:cNvPr id="13" name="Tekstfelt 12"/>
          <p:cNvSpPr txBox="1"/>
          <p:nvPr/>
        </p:nvSpPr>
        <p:spPr>
          <a:xfrm>
            <a:off x="5148064" y="5085184"/>
            <a:ext cx="3339175" cy="523220"/>
          </a:xfrm>
          <a:prstGeom prst="rect">
            <a:avLst/>
          </a:prstGeom>
          <a:solidFill>
            <a:schemeClr val="accent5"/>
          </a:solidFill>
          <a:ln w="38100" cmpd="sng"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pPr lvl="0"/>
            <a:r>
              <a:rPr lang="en-GB" sz="2800" dirty="0" smtClean="0"/>
              <a:t>Complexity of objects</a:t>
            </a:r>
            <a:endParaRPr lang="da-DK" sz="2800" dirty="0"/>
          </a:p>
        </p:txBody>
      </p:sp>
      <p:sp>
        <p:nvSpPr>
          <p:cNvPr id="14" name="Tekstfelt 13"/>
          <p:cNvSpPr txBox="1"/>
          <p:nvPr/>
        </p:nvSpPr>
        <p:spPr>
          <a:xfrm>
            <a:off x="467544" y="4221088"/>
            <a:ext cx="2900854" cy="523220"/>
          </a:xfrm>
          <a:prstGeom prst="rect">
            <a:avLst/>
          </a:prstGeom>
          <a:solidFill>
            <a:schemeClr val="accent5"/>
          </a:solidFill>
          <a:ln w="38100" cmpd="sng"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pPr lvl="0"/>
            <a:r>
              <a:rPr lang="en-GB" sz="2800" dirty="0" smtClean="0"/>
              <a:t>Number of objects</a:t>
            </a:r>
            <a:endParaRPr lang="da-DK" sz="2800" dirty="0"/>
          </a:p>
        </p:txBody>
      </p:sp>
      <p:sp>
        <p:nvSpPr>
          <p:cNvPr id="15" name="Tekstfelt 14"/>
          <p:cNvSpPr txBox="1"/>
          <p:nvPr/>
        </p:nvSpPr>
        <p:spPr>
          <a:xfrm>
            <a:off x="6012160" y="1628800"/>
            <a:ext cx="2268970" cy="523220"/>
          </a:xfrm>
          <a:prstGeom prst="rect">
            <a:avLst/>
          </a:prstGeom>
          <a:solidFill>
            <a:schemeClr val="accent5"/>
          </a:solidFill>
          <a:ln w="38100" cmpd="sng"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pPr lvl="0"/>
            <a:r>
              <a:rPr lang="en-GB" sz="2800" dirty="0" smtClean="0"/>
              <a:t>Size of objects</a:t>
            </a:r>
            <a:endParaRPr lang="da-DK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Bille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052736"/>
            <a:ext cx="9108503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2"/>
          <p:cNvSpPr>
            <a:spLocks noGrp="1"/>
          </p:cNvSpPr>
          <p:nvPr>
            <p:ph type="sldNum" sz="quarter" idx="14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7F3133-6C08-445F-9572-AA78041D61EE}" type="slidenum">
              <a:rPr lang="en-GB" altLang="da-DK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GB" altLang="da-DK" dirty="0"/>
          </a:p>
        </p:txBody>
      </p:sp>
      <p:sp>
        <p:nvSpPr>
          <p:cNvPr id="1536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a-DK" dirty="0" smtClean="0"/>
              <a:t>What is SCAPE?</a:t>
            </a:r>
            <a:endParaRPr lang="de-AT" altLang="da-DK" dirty="0" smtClean="0"/>
          </a:p>
        </p:txBody>
      </p:sp>
      <p:sp>
        <p:nvSpPr>
          <p:cNvPr id="3" name="Fußzeilenplatzhalter 5"/>
          <p:cNvSpPr>
            <a:spLocks noGrp="1"/>
          </p:cNvSpPr>
          <p:nvPr>
            <p:ph type="ftr" sz="quarter" idx="1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Pladsholder til diasnummer 2"/>
          <p:cNvSpPr>
            <a:spLocks noGrp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292238-DA21-4B2D-8E2E-1F32DA1254F5}" type="slidenum">
              <a:rPr lang="en-GB" altLang="da-DK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GB" altLang="da-DK" dirty="0" smtClean="0"/>
          </a:p>
        </p:txBody>
      </p:sp>
      <p:sp>
        <p:nvSpPr>
          <p:cNvPr id="16388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sz="2600" smtClean="0"/>
              <a:t>Solutions Tested in Real Life</a:t>
            </a:r>
          </a:p>
        </p:txBody>
      </p:sp>
      <p:sp>
        <p:nvSpPr>
          <p:cNvPr id="16389" name="Pladsholder til sidefod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  <p:graphicFrame>
        <p:nvGraphicFramePr>
          <p:cNvPr id="9" name="Pladsholder til indhold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2897836"/>
              </p:ext>
            </p:extLst>
          </p:nvPr>
        </p:nvGraphicFramePr>
        <p:xfrm>
          <a:off x="683568" y="1124744"/>
          <a:ext cx="8051857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Pladsholder til ind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0605616"/>
              </p:ext>
            </p:extLst>
          </p:nvPr>
        </p:nvGraphicFramePr>
        <p:xfrm>
          <a:off x="250825" y="836613"/>
          <a:ext cx="8642350" cy="5472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Solutions for Content Holders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A776AB-EF91-4879-9C24-963A2827226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This work was partially supported by the SCAPE Project.</a:t>
            </a:r>
          </a:p>
          <a:p>
            <a:pPr>
              <a:defRPr/>
            </a:pPr>
            <a:r>
              <a:rPr lang="en-US" dirty="0" smtClean="0"/>
              <a:t>The SCAPE project is co‐funded by the European Union under FP7 ICT‐2009.4.1 (Grant Agreement number 270137).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3703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068388"/>
            <a:ext cx="8642350" cy="5008562"/>
          </a:xfrm>
        </p:spPr>
      </p:pic>
      <p:sp>
        <p:nvSpPr>
          <p:cNvPr id="18435" name="Pladsholder til diasnummer 2"/>
          <p:cNvSpPr>
            <a:spLocks noGrp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948EBC-EEA5-470C-8EFC-035CFED6D72B}" type="slidenum">
              <a:rPr lang="en-US" altLang="da-DK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da-DK" dirty="0" smtClean="0"/>
          </a:p>
        </p:txBody>
      </p:sp>
      <p:sp>
        <p:nvSpPr>
          <p:cNvPr id="1843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smtClean="0"/>
              <a:t>Overview: SCAPE Architecture</a:t>
            </a:r>
          </a:p>
        </p:txBody>
      </p:sp>
      <p:sp>
        <p:nvSpPr>
          <p:cNvPr id="18437" name="Pladsholder til sidefod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068388"/>
            <a:ext cx="8642350" cy="5008562"/>
          </a:xfrm>
        </p:spPr>
      </p:pic>
      <p:sp>
        <p:nvSpPr>
          <p:cNvPr id="19459" name="Pladsholder til diasnummer 2"/>
          <p:cNvSpPr>
            <a:spLocks noGrp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CEDBF0-5946-4D1F-A2F5-6C8A7AED6354}" type="slidenum">
              <a:rPr lang="en-US" altLang="da-DK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da-DK" dirty="0" smtClean="0"/>
          </a:p>
        </p:txBody>
      </p:sp>
      <p:sp>
        <p:nvSpPr>
          <p:cNvPr id="19460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smtClean="0"/>
              <a:t>Overview: SCAPE Components</a:t>
            </a:r>
          </a:p>
        </p:txBody>
      </p:sp>
      <p:sp>
        <p:nvSpPr>
          <p:cNvPr id="19461" name="Pladsholder til sidefod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  <p:sp>
        <p:nvSpPr>
          <p:cNvPr id="2" name="Rektangel 1"/>
          <p:cNvSpPr/>
          <p:nvPr/>
        </p:nvSpPr>
        <p:spPr>
          <a:xfrm>
            <a:off x="1763688" y="2564904"/>
            <a:ext cx="5112568" cy="3456384"/>
          </a:xfrm>
          <a:prstGeom prst="rect">
            <a:avLst/>
          </a:prstGeom>
          <a:noFill/>
          <a:ln>
            <a:solidFill>
              <a:srgbClr val="449FBD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7" name="Afrundet rektangulær billedforklaring 6"/>
          <p:cNvSpPr/>
          <p:nvPr/>
        </p:nvSpPr>
        <p:spPr>
          <a:xfrm>
            <a:off x="7164388" y="2781300"/>
            <a:ext cx="1655762" cy="2808288"/>
          </a:xfrm>
          <a:prstGeom prst="wedgeRoundRectCallout">
            <a:avLst>
              <a:gd name="adj1" fmla="val -73164"/>
              <a:gd name="adj2" fmla="val 1060"/>
              <a:gd name="adj3" fmla="val 16667"/>
            </a:avLst>
          </a:prstGeom>
          <a:solidFill>
            <a:srgbClr val="C5E6F1">
              <a:alpha val="74902"/>
            </a:srgbClr>
          </a:solidFill>
          <a:ln>
            <a:solidFill>
              <a:srgbClr val="449F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a-DK" dirty="0">
                <a:solidFill>
                  <a:srgbClr val="1D82A4"/>
                </a:solidFill>
              </a:rPr>
              <a:t>The SCAPE Platform is a reference </a:t>
            </a:r>
            <a:r>
              <a:rPr lang="da-DK" dirty="0" err="1">
                <a:solidFill>
                  <a:srgbClr val="1D82A4"/>
                </a:solidFill>
              </a:rPr>
              <a:t>architecture</a:t>
            </a:r>
            <a:r>
              <a:rPr lang="da-DK" dirty="0">
                <a:solidFill>
                  <a:srgbClr val="1D82A4"/>
                </a:solidFill>
              </a:rPr>
              <a:t> for </a:t>
            </a:r>
            <a:r>
              <a:rPr lang="da-DK" dirty="0" err="1">
                <a:solidFill>
                  <a:srgbClr val="1D82A4"/>
                </a:solidFill>
              </a:rPr>
              <a:t>scalable</a:t>
            </a:r>
            <a:r>
              <a:rPr lang="da-DK" dirty="0">
                <a:solidFill>
                  <a:srgbClr val="1D82A4"/>
                </a:solidFill>
              </a:rPr>
              <a:t> </a:t>
            </a:r>
            <a:r>
              <a:rPr lang="da-DK" dirty="0" err="1">
                <a:solidFill>
                  <a:srgbClr val="1D82A4"/>
                </a:solidFill>
              </a:rPr>
              <a:t>preservation</a:t>
            </a:r>
            <a:r>
              <a:rPr lang="da-DK" dirty="0">
                <a:solidFill>
                  <a:srgbClr val="1D82A4"/>
                </a:solidFill>
              </a:rPr>
              <a:t> </a:t>
            </a:r>
            <a:r>
              <a:rPr lang="da-DK" dirty="0" err="1">
                <a:solidFill>
                  <a:srgbClr val="1D82A4"/>
                </a:solidFill>
              </a:rPr>
              <a:t>environments</a:t>
            </a:r>
            <a:endParaRPr lang="da-DK" dirty="0">
              <a:solidFill>
                <a:srgbClr val="1D82A4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068388"/>
            <a:ext cx="8642350" cy="5008562"/>
          </a:xfrm>
        </p:spPr>
      </p:pic>
      <p:sp>
        <p:nvSpPr>
          <p:cNvPr id="20483" name="Pladsholder til diasnummer 2"/>
          <p:cNvSpPr>
            <a:spLocks noGrp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DA8EE7-02E5-4A90-9A9D-7DA8AC5BA0A6}" type="slidenum">
              <a:rPr lang="en-US" altLang="da-DK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da-DK" dirty="0" smtClean="0"/>
          </a:p>
        </p:txBody>
      </p:sp>
      <p:sp>
        <p:nvSpPr>
          <p:cNvPr id="2048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smtClean="0"/>
              <a:t>Overview: SCAPE Components</a:t>
            </a:r>
          </a:p>
        </p:txBody>
      </p:sp>
      <p:sp>
        <p:nvSpPr>
          <p:cNvPr id="20485" name="Pladsholder til sidefod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  <p:sp>
        <p:nvSpPr>
          <p:cNvPr id="2" name="Rektangel 1"/>
          <p:cNvSpPr/>
          <p:nvPr/>
        </p:nvSpPr>
        <p:spPr>
          <a:xfrm>
            <a:off x="6724078" y="1052736"/>
            <a:ext cx="2312418" cy="1563326"/>
          </a:xfrm>
          <a:prstGeom prst="rect">
            <a:avLst/>
          </a:prstGeom>
          <a:noFill/>
          <a:ln>
            <a:solidFill>
              <a:srgbClr val="449FBD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7" name="Afrundet rektangulær billedforklaring 6"/>
          <p:cNvSpPr/>
          <p:nvPr/>
        </p:nvSpPr>
        <p:spPr>
          <a:xfrm>
            <a:off x="5724525" y="2235200"/>
            <a:ext cx="3095625" cy="3354388"/>
          </a:xfrm>
          <a:custGeom>
            <a:avLst/>
            <a:gdLst>
              <a:gd name="connsiteX0" fmla="*/ 0 w 3096344"/>
              <a:gd name="connsiteY0" fmla="*/ 468061 h 2808312"/>
              <a:gd name="connsiteX1" fmla="*/ 468061 w 3096344"/>
              <a:gd name="connsiteY1" fmla="*/ 0 h 2808312"/>
              <a:gd name="connsiteX2" fmla="*/ 1806201 w 3096344"/>
              <a:gd name="connsiteY2" fmla="*/ 0 h 2808312"/>
              <a:gd name="connsiteX3" fmla="*/ 2291821 w 3096344"/>
              <a:gd name="connsiteY3" fmla="*/ -545936 h 2808312"/>
              <a:gd name="connsiteX4" fmla="*/ 2580287 w 3096344"/>
              <a:gd name="connsiteY4" fmla="*/ 0 h 2808312"/>
              <a:gd name="connsiteX5" fmla="*/ 2628283 w 3096344"/>
              <a:gd name="connsiteY5" fmla="*/ 0 h 2808312"/>
              <a:gd name="connsiteX6" fmla="*/ 3096344 w 3096344"/>
              <a:gd name="connsiteY6" fmla="*/ 468061 h 2808312"/>
              <a:gd name="connsiteX7" fmla="*/ 3096344 w 3096344"/>
              <a:gd name="connsiteY7" fmla="*/ 468052 h 2808312"/>
              <a:gd name="connsiteX8" fmla="*/ 3096344 w 3096344"/>
              <a:gd name="connsiteY8" fmla="*/ 468052 h 2808312"/>
              <a:gd name="connsiteX9" fmla="*/ 3096344 w 3096344"/>
              <a:gd name="connsiteY9" fmla="*/ 1170130 h 2808312"/>
              <a:gd name="connsiteX10" fmla="*/ 3096344 w 3096344"/>
              <a:gd name="connsiteY10" fmla="*/ 2340251 h 2808312"/>
              <a:gd name="connsiteX11" fmla="*/ 2628283 w 3096344"/>
              <a:gd name="connsiteY11" fmla="*/ 2808312 h 2808312"/>
              <a:gd name="connsiteX12" fmla="*/ 2580287 w 3096344"/>
              <a:gd name="connsiteY12" fmla="*/ 2808312 h 2808312"/>
              <a:gd name="connsiteX13" fmla="*/ 1806201 w 3096344"/>
              <a:gd name="connsiteY13" fmla="*/ 2808312 h 2808312"/>
              <a:gd name="connsiteX14" fmla="*/ 1806201 w 3096344"/>
              <a:gd name="connsiteY14" fmla="*/ 2808312 h 2808312"/>
              <a:gd name="connsiteX15" fmla="*/ 468061 w 3096344"/>
              <a:gd name="connsiteY15" fmla="*/ 2808312 h 2808312"/>
              <a:gd name="connsiteX16" fmla="*/ 0 w 3096344"/>
              <a:gd name="connsiteY16" fmla="*/ 2340251 h 2808312"/>
              <a:gd name="connsiteX17" fmla="*/ 0 w 3096344"/>
              <a:gd name="connsiteY17" fmla="*/ 1170130 h 2808312"/>
              <a:gd name="connsiteX18" fmla="*/ 0 w 3096344"/>
              <a:gd name="connsiteY18" fmla="*/ 468052 h 2808312"/>
              <a:gd name="connsiteX19" fmla="*/ 0 w 3096344"/>
              <a:gd name="connsiteY19" fmla="*/ 468052 h 2808312"/>
              <a:gd name="connsiteX20" fmla="*/ 0 w 3096344"/>
              <a:gd name="connsiteY20" fmla="*/ 468061 h 2808312"/>
              <a:gd name="connsiteX0" fmla="*/ 0 w 3096344"/>
              <a:gd name="connsiteY0" fmla="*/ 1013997 h 3354248"/>
              <a:gd name="connsiteX1" fmla="*/ 468061 w 3096344"/>
              <a:gd name="connsiteY1" fmla="*/ 545936 h 3354248"/>
              <a:gd name="connsiteX2" fmla="*/ 2004983 w 3096344"/>
              <a:gd name="connsiteY2" fmla="*/ 545936 h 3354248"/>
              <a:gd name="connsiteX3" fmla="*/ 2291821 w 3096344"/>
              <a:gd name="connsiteY3" fmla="*/ 0 h 3354248"/>
              <a:gd name="connsiteX4" fmla="*/ 2580287 w 3096344"/>
              <a:gd name="connsiteY4" fmla="*/ 545936 h 3354248"/>
              <a:gd name="connsiteX5" fmla="*/ 2628283 w 3096344"/>
              <a:gd name="connsiteY5" fmla="*/ 545936 h 3354248"/>
              <a:gd name="connsiteX6" fmla="*/ 3096344 w 3096344"/>
              <a:gd name="connsiteY6" fmla="*/ 1013997 h 3354248"/>
              <a:gd name="connsiteX7" fmla="*/ 3096344 w 3096344"/>
              <a:gd name="connsiteY7" fmla="*/ 1013988 h 3354248"/>
              <a:gd name="connsiteX8" fmla="*/ 3096344 w 3096344"/>
              <a:gd name="connsiteY8" fmla="*/ 1013988 h 3354248"/>
              <a:gd name="connsiteX9" fmla="*/ 3096344 w 3096344"/>
              <a:gd name="connsiteY9" fmla="*/ 1716066 h 3354248"/>
              <a:gd name="connsiteX10" fmla="*/ 3096344 w 3096344"/>
              <a:gd name="connsiteY10" fmla="*/ 2886187 h 3354248"/>
              <a:gd name="connsiteX11" fmla="*/ 2628283 w 3096344"/>
              <a:gd name="connsiteY11" fmla="*/ 3354248 h 3354248"/>
              <a:gd name="connsiteX12" fmla="*/ 2580287 w 3096344"/>
              <a:gd name="connsiteY12" fmla="*/ 3354248 h 3354248"/>
              <a:gd name="connsiteX13" fmla="*/ 1806201 w 3096344"/>
              <a:gd name="connsiteY13" fmla="*/ 3354248 h 3354248"/>
              <a:gd name="connsiteX14" fmla="*/ 1806201 w 3096344"/>
              <a:gd name="connsiteY14" fmla="*/ 3354248 h 3354248"/>
              <a:gd name="connsiteX15" fmla="*/ 468061 w 3096344"/>
              <a:gd name="connsiteY15" fmla="*/ 3354248 h 3354248"/>
              <a:gd name="connsiteX16" fmla="*/ 0 w 3096344"/>
              <a:gd name="connsiteY16" fmla="*/ 2886187 h 3354248"/>
              <a:gd name="connsiteX17" fmla="*/ 0 w 3096344"/>
              <a:gd name="connsiteY17" fmla="*/ 1716066 h 3354248"/>
              <a:gd name="connsiteX18" fmla="*/ 0 w 3096344"/>
              <a:gd name="connsiteY18" fmla="*/ 1013988 h 3354248"/>
              <a:gd name="connsiteX19" fmla="*/ 0 w 3096344"/>
              <a:gd name="connsiteY19" fmla="*/ 1013988 h 3354248"/>
              <a:gd name="connsiteX20" fmla="*/ 0 w 3096344"/>
              <a:gd name="connsiteY20" fmla="*/ 1013997 h 3354248"/>
              <a:gd name="connsiteX0" fmla="*/ 0 w 3096344"/>
              <a:gd name="connsiteY0" fmla="*/ 1013997 h 3354248"/>
              <a:gd name="connsiteX1" fmla="*/ 468061 w 3096344"/>
              <a:gd name="connsiteY1" fmla="*/ 545936 h 3354248"/>
              <a:gd name="connsiteX2" fmla="*/ 2004983 w 3096344"/>
              <a:gd name="connsiteY2" fmla="*/ 545936 h 3354248"/>
              <a:gd name="connsiteX3" fmla="*/ 2291821 w 3096344"/>
              <a:gd name="connsiteY3" fmla="*/ 0 h 3354248"/>
              <a:gd name="connsiteX4" fmla="*/ 2365602 w 3096344"/>
              <a:gd name="connsiteY4" fmla="*/ 530034 h 3354248"/>
              <a:gd name="connsiteX5" fmla="*/ 2628283 w 3096344"/>
              <a:gd name="connsiteY5" fmla="*/ 545936 h 3354248"/>
              <a:gd name="connsiteX6" fmla="*/ 3096344 w 3096344"/>
              <a:gd name="connsiteY6" fmla="*/ 1013997 h 3354248"/>
              <a:gd name="connsiteX7" fmla="*/ 3096344 w 3096344"/>
              <a:gd name="connsiteY7" fmla="*/ 1013988 h 3354248"/>
              <a:gd name="connsiteX8" fmla="*/ 3096344 w 3096344"/>
              <a:gd name="connsiteY8" fmla="*/ 1013988 h 3354248"/>
              <a:gd name="connsiteX9" fmla="*/ 3096344 w 3096344"/>
              <a:gd name="connsiteY9" fmla="*/ 1716066 h 3354248"/>
              <a:gd name="connsiteX10" fmla="*/ 3096344 w 3096344"/>
              <a:gd name="connsiteY10" fmla="*/ 2886187 h 3354248"/>
              <a:gd name="connsiteX11" fmla="*/ 2628283 w 3096344"/>
              <a:gd name="connsiteY11" fmla="*/ 3354248 h 3354248"/>
              <a:gd name="connsiteX12" fmla="*/ 2580287 w 3096344"/>
              <a:gd name="connsiteY12" fmla="*/ 3354248 h 3354248"/>
              <a:gd name="connsiteX13" fmla="*/ 1806201 w 3096344"/>
              <a:gd name="connsiteY13" fmla="*/ 3354248 h 3354248"/>
              <a:gd name="connsiteX14" fmla="*/ 1806201 w 3096344"/>
              <a:gd name="connsiteY14" fmla="*/ 3354248 h 3354248"/>
              <a:gd name="connsiteX15" fmla="*/ 468061 w 3096344"/>
              <a:gd name="connsiteY15" fmla="*/ 3354248 h 3354248"/>
              <a:gd name="connsiteX16" fmla="*/ 0 w 3096344"/>
              <a:gd name="connsiteY16" fmla="*/ 2886187 h 3354248"/>
              <a:gd name="connsiteX17" fmla="*/ 0 w 3096344"/>
              <a:gd name="connsiteY17" fmla="*/ 1716066 h 3354248"/>
              <a:gd name="connsiteX18" fmla="*/ 0 w 3096344"/>
              <a:gd name="connsiteY18" fmla="*/ 1013988 h 3354248"/>
              <a:gd name="connsiteX19" fmla="*/ 0 w 3096344"/>
              <a:gd name="connsiteY19" fmla="*/ 1013988 h 3354248"/>
              <a:gd name="connsiteX20" fmla="*/ 0 w 3096344"/>
              <a:gd name="connsiteY20" fmla="*/ 1013997 h 3354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096344" h="3354248">
                <a:moveTo>
                  <a:pt x="0" y="1013997"/>
                </a:moveTo>
                <a:cubicBezTo>
                  <a:pt x="0" y="755494"/>
                  <a:pt x="209558" y="545936"/>
                  <a:pt x="468061" y="545936"/>
                </a:cubicBezTo>
                <a:lnTo>
                  <a:pt x="2004983" y="545936"/>
                </a:lnTo>
                <a:lnTo>
                  <a:pt x="2291821" y="0"/>
                </a:lnTo>
                <a:lnTo>
                  <a:pt x="2365602" y="530034"/>
                </a:lnTo>
                <a:lnTo>
                  <a:pt x="2628283" y="545936"/>
                </a:lnTo>
                <a:cubicBezTo>
                  <a:pt x="2886786" y="545936"/>
                  <a:pt x="3096344" y="755494"/>
                  <a:pt x="3096344" y="1013997"/>
                </a:cubicBezTo>
                <a:lnTo>
                  <a:pt x="3096344" y="1013988"/>
                </a:lnTo>
                <a:lnTo>
                  <a:pt x="3096344" y="1013988"/>
                </a:lnTo>
                <a:lnTo>
                  <a:pt x="3096344" y="1716066"/>
                </a:lnTo>
                <a:lnTo>
                  <a:pt x="3096344" y="2886187"/>
                </a:lnTo>
                <a:cubicBezTo>
                  <a:pt x="3096344" y="3144690"/>
                  <a:pt x="2886786" y="3354248"/>
                  <a:pt x="2628283" y="3354248"/>
                </a:cubicBezTo>
                <a:lnTo>
                  <a:pt x="2580287" y="3354248"/>
                </a:lnTo>
                <a:lnTo>
                  <a:pt x="1806201" y="3354248"/>
                </a:lnTo>
                <a:lnTo>
                  <a:pt x="1806201" y="3354248"/>
                </a:lnTo>
                <a:lnTo>
                  <a:pt x="468061" y="3354248"/>
                </a:lnTo>
                <a:cubicBezTo>
                  <a:pt x="209558" y="3354248"/>
                  <a:pt x="0" y="3144690"/>
                  <a:pt x="0" y="2886187"/>
                </a:cubicBezTo>
                <a:lnTo>
                  <a:pt x="0" y="1716066"/>
                </a:lnTo>
                <a:lnTo>
                  <a:pt x="0" y="1013988"/>
                </a:lnTo>
                <a:lnTo>
                  <a:pt x="0" y="1013988"/>
                </a:lnTo>
                <a:lnTo>
                  <a:pt x="0" y="1013997"/>
                </a:lnTo>
                <a:close/>
              </a:path>
            </a:pathLst>
          </a:custGeom>
          <a:solidFill>
            <a:srgbClr val="C5E6F1">
              <a:alpha val="74902"/>
            </a:srgbClr>
          </a:solidFill>
          <a:ln>
            <a:solidFill>
              <a:srgbClr val="449F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>
                <a:solidFill>
                  <a:srgbClr val="1D82A4"/>
                </a:solidFill>
              </a:rPr>
              <a:t>The SCAPE Preservation Components are  tools which enhance the functionality of a digital preservation system in: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solidFill>
                  <a:srgbClr val="1D82A4"/>
                </a:solidFill>
              </a:rPr>
              <a:t>Scalability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solidFill>
                  <a:srgbClr val="1D82A4"/>
                </a:solidFill>
              </a:rPr>
              <a:t>Functional coverage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solidFill>
                  <a:srgbClr val="1D82A4"/>
                </a:solidFill>
              </a:rPr>
              <a:t>Quality</a:t>
            </a:r>
            <a:endParaRPr lang="en-GB" dirty="0">
              <a:solidFill>
                <a:srgbClr val="1D82A4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068388"/>
            <a:ext cx="8642350" cy="5008562"/>
          </a:xfrm>
        </p:spPr>
      </p:pic>
      <p:sp>
        <p:nvSpPr>
          <p:cNvPr id="21507" name="Pladsholder til diasnummer 2"/>
          <p:cNvSpPr>
            <a:spLocks noGrp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7D0D54-65AE-4024-B400-766B78021610}" type="slidenum">
              <a:rPr lang="en-US" altLang="da-DK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da-DK" dirty="0" smtClean="0"/>
          </a:p>
        </p:txBody>
      </p:sp>
      <p:sp>
        <p:nvSpPr>
          <p:cNvPr id="21508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smtClean="0"/>
              <a:t>Overview: SCAPE Components</a:t>
            </a:r>
          </a:p>
        </p:txBody>
      </p:sp>
      <p:sp>
        <p:nvSpPr>
          <p:cNvPr id="21509" name="Pladsholder til sidefod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  <p:sp>
        <p:nvSpPr>
          <p:cNvPr id="2" name="Rektangel 1"/>
          <p:cNvSpPr/>
          <p:nvPr/>
        </p:nvSpPr>
        <p:spPr>
          <a:xfrm>
            <a:off x="1907704" y="1052736"/>
            <a:ext cx="4896544" cy="1563326"/>
          </a:xfrm>
          <a:prstGeom prst="rect">
            <a:avLst/>
          </a:prstGeom>
          <a:noFill/>
          <a:ln>
            <a:solidFill>
              <a:srgbClr val="449FBD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7" name="Afrundet rektangulær billedforklaring 6"/>
          <p:cNvSpPr/>
          <p:nvPr/>
        </p:nvSpPr>
        <p:spPr>
          <a:xfrm>
            <a:off x="5724525" y="2489200"/>
            <a:ext cx="3095625" cy="2668588"/>
          </a:xfrm>
          <a:custGeom>
            <a:avLst/>
            <a:gdLst>
              <a:gd name="connsiteX0" fmla="*/ 0 w 3096344"/>
              <a:gd name="connsiteY0" fmla="*/ 468061 h 2808312"/>
              <a:gd name="connsiteX1" fmla="*/ 468061 w 3096344"/>
              <a:gd name="connsiteY1" fmla="*/ 0 h 2808312"/>
              <a:gd name="connsiteX2" fmla="*/ 1806201 w 3096344"/>
              <a:gd name="connsiteY2" fmla="*/ 0 h 2808312"/>
              <a:gd name="connsiteX3" fmla="*/ 2291821 w 3096344"/>
              <a:gd name="connsiteY3" fmla="*/ -545936 h 2808312"/>
              <a:gd name="connsiteX4" fmla="*/ 2580287 w 3096344"/>
              <a:gd name="connsiteY4" fmla="*/ 0 h 2808312"/>
              <a:gd name="connsiteX5" fmla="*/ 2628283 w 3096344"/>
              <a:gd name="connsiteY5" fmla="*/ 0 h 2808312"/>
              <a:gd name="connsiteX6" fmla="*/ 3096344 w 3096344"/>
              <a:gd name="connsiteY6" fmla="*/ 468061 h 2808312"/>
              <a:gd name="connsiteX7" fmla="*/ 3096344 w 3096344"/>
              <a:gd name="connsiteY7" fmla="*/ 468052 h 2808312"/>
              <a:gd name="connsiteX8" fmla="*/ 3096344 w 3096344"/>
              <a:gd name="connsiteY8" fmla="*/ 468052 h 2808312"/>
              <a:gd name="connsiteX9" fmla="*/ 3096344 w 3096344"/>
              <a:gd name="connsiteY9" fmla="*/ 1170130 h 2808312"/>
              <a:gd name="connsiteX10" fmla="*/ 3096344 w 3096344"/>
              <a:gd name="connsiteY10" fmla="*/ 2340251 h 2808312"/>
              <a:gd name="connsiteX11" fmla="*/ 2628283 w 3096344"/>
              <a:gd name="connsiteY11" fmla="*/ 2808312 h 2808312"/>
              <a:gd name="connsiteX12" fmla="*/ 2580287 w 3096344"/>
              <a:gd name="connsiteY12" fmla="*/ 2808312 h 2808312"/>
              <a:gd name="connsiteX13" fmla="*/ 1806201 w 3096344"/>
              <a:gd name="connsiteY13" fmla="*/ 2808312 h 2808312"/>
              <a:gd name="connsiteX14" fmla="*/ 1806201 w 3096344"/>
              <a:gd name="connsiteY14" fmla="*/ 2808312 h 2808312"/>
              <a:gd name="connsiteX15" fmla="*/ 468061 w 3096344"/>
              <a:gd name="connsiteY15" fmla="*/ 2808312 h 2808312"/>
              <a:gd name="connsiteX16" fmla="*/ 0 w 3096344"/>
              <a:gd name="connsiteY16" fmla="*/ 2340251 h 2808312"/>
              <a:gd name="connsiteX17" fmla="*/ 0 w 3096344"/>
              <a:gd name="connsiteY17" fmla="*/ 1170130 h 2808312"/>
              <a:gd name="connsiteX18" fmla="*/ 0 w 3096344"/>
              <a:gd name="connsiteY18" fmla="*/ 468052 h 2808312"/>
              <a:gd name="connsiteX19" fmla="*/ 0 w 3096344"/>
              <a:gd name="connsiteY19" fmla="*/ 468052 h 2808312"/>
              <a:gd name="connsiteX20" fmla="*/ 0 w 3096344"/>
              <a:gd name="connsiteY20" fmla="*/ 468061 h 2808312"/>
              <a:gd name="connsiteX0" fmla="*/ 0 w 3096344"/>
              <a:gd name="connsiteY0" fmla="*/ 1013997 h 3354248"/>
              <a:gd name="connsiteX1" fmla="*/ 468061 w 3096344"/>
              <a:gd name="connsiteY1" fmla="*/ 545936 h 3354248"/>
              <a:gd name="connsiteX2" fmla="*/ 2004983 w 3096344"/>
              <a:gd name="connsiteY2" fmla="*/ 545936 h 3354248"/>
              <a:gd name="connsiteX3" fmla="*/ 2291821 w 3096344"/>
              <a:gd name="connsiteY3" fmla="*/ 0 h 3354248"/>
              <a:gd name="connsiteX4" fmla="*/ 2580287 w 3096344"/>
              <a:gd name="connsiteY4" fmla="*/ 545936 h 3354248"/>
              <a:gd name="connsiteX5" fmla="*/ 2628283 w 3096344"/>
              <a:gd name="connsiteY5" fmla="*/ 545936 h 3354248"/>
              <a:gd name="connsiteX6" fmla="*/ 3096344 w 3096344"/>
              <a:gd name="connsiteY6" fmla="*/ 1013997 h 3354248"/>
              <a:gd name="connsiteX7" fmla="*/ 3096344 w 3096344"/>
              <a:gd name="connsiteY7" fmla="*/ 1013988 h 3354248"/>
              <a:gd name="connsiteX8" fmla="*/ 3096344 w 3096344"/>
              <a:gd name="connsiteY8" fmla="*/ 1013988 h 3354248"/>
              <a:gd name="connsiteX9" fmla="*/ 3096344 w 3096344"/>
              <a:gd name="connsiteY9" fmla="*/ 1716066 h 3354248"/>
              <a:gd name="connsiteX10" fmla="*/ 3096344 w 3096344"/>
              <a:gd name="connsiteY10" fmla="*/ 2886187 h 3354248"/>
              <a:gd name="connsiteX11" fmla="*/ 2628283 w 3096344"/>
              <a:gd name="connsiteY11" fmla="*/ 3354248 h 3354248"/>
              <a:gd name="connsiteX12" fmla="*/ 2580287 w 3096344"/>
              <a:gd name="connsiteY12" fmla="*/ 3354248 h 3354248"/>
              <a:gd name="connsiteX13" fmla="*/ 1806201 w 3096344"/>
              <a:gd name="connsiteY13" fmla="*/ 3354248 h 3354248"/>
              <a:gd name="connsiteX14" fmla="*/ 1806201 w 3096344"/>
              <a:gd name="connsiteY14" fmla="*/ 3354248 h 3354248"/>
              <a:gd name="connsiteX15" fmla="*/ 468061 w 3096344"/>
              <a:gd name="connsiteY15" fmla="*/ 3354248 h 3354248"/>
              <a:gd name="connsiteX16" fmla="*/ 0 w 3096344"/>
              <a:gd name="connsiteY16" fmla="*/ 2886187 h 3354248"/>
              <a:gd name="connsiteX17" fmla="*/ 0 w 3096344"/>
              <a:gd name="connsiteY17" fmla="*/ 1716066 h 3354248"/>
              <a:gd name="connsiteX18" fmla="*/ 0 w 3096344"/>
              <a:gd name="connsiteY18" fmla="*/ 1013988 h 3354248"/>
              <a:gd name="connsiteX19" fmla="*/ 0 w 3096344"/>
              <a:gd name="connsiteY19" fmla="*/ 1013988 h 3354248"/>
              <a:gd name="connsiteX20" fmla="*/ 0 w 3096344"/>
              <a:gd name="connsiteY20" fmla="*/ 1013997 h 3354248"/>
              <a:gd name="connsiteX0" fmla="*/ 0 w 3096344"/>
              <a:gd name="connsiteY0" fmla="*/ 1013997 h 3354248"/>
              <a:gd name="connsiteX1" fmla="*/ 468061 w 3096344"/>
              <a:gd name="connsiteY1" fmla="*/ 545936 h 3354248"/>
              <a:gd name="connsiteX2" fmla="*/ 2004983 w 3096344"/>
              <a:gd name="connsiteY2" fmla="*/ 545936 h 3354248"/>
              <a:gd name="connsiteX3" fmla="*/ 2291821 w 3096344"/>
              <a:gd name="connsiteY3" fmla="*/ 0 h 3354248"/>
              <a:gd name="connsiteX4" fmla="*/ 2365602 w 3096344"/>
              <a:gd name="connsiteY4" fmla="*/ 530034 h 3354248"/>
              <a:gd name="connsiteX5" fmla="*/ 2628283 w 3096344"/>
              <a:gd name="connsiteY5" fmla="*/ 545936 h 3354248"/>
              <a:gd name="connsiteX6" fmla="*/ 3096344 w 3096344"/>
              <a:gd name="connsiteY6" fmla="*/ 1013997 h 3354248"/>
              <a:gd name="connsiteX7" fmla="*/ 3096344 w 3096344"/>
              <a:gd name="connsiteY7" fmla="*/ 1013988 h 3354248"/>
              <a:gd name="connsiteX8" fmla="*/ 3096344 w 3096344"/>
              <a:gd name="connsiteY8" fmla="*/ 1013988 h 3354248"/>
              <a:gd name="connsiteX9" fmla="*/ 3096344 w 3096344"/>
              <a:gd name="connsiteY9" fmla="*/ 1716066 h 3354248"/>
              <a:gd name="connsiteX10" fmla="*/ 3096344 w 3096344"/>
              <a:gd name="connsiteY10" fmla="*/ 2886187 h 3354248"/>
              <a:gd name="connsiteX11" fmla="*/ 2628283 w 3096344"/>
              <a:gd name="connsiteY11" fmla="*/ 3354248 h 3354248"/>
              <a:gd name="connsiteX12" fmla="*/ 2580287 w 3096344"/>
              <a:gd name="connsiteY12" fmla="*/ 3354248 h 3354248"/>
              <a:gd name="connsiteX13" fmla="*/ 1806201 w 3096344"/>
              <a:gd name="connsiteY13" fmla="*/ 3354248 h 3354248"/>
              <a:gd name="connsiteX14" fmla="*/ 1806201 w 3096344"/>
              <a:gd name="connsiteY14" fmla="*/ 3354248 h 3354248"/>
              <a:gd name="connsiteX15" fmla="*/ 468061 w 3096344"/>
              <a:gd name="connsiteY15" fmla="*/ 3354248 h 3354248"/>
              <a:gd name="connsiteX16" fmla="*/ 0 w 3096344"/>
              <a:gd name="connsiteY16" fmla="*/ 2886187 h 3354248"/>
              <a:gd name="connsiteX17" fmla="*/ 0 w 3096344"/>
              <a:gd name="connsiteY17" fmla="*/ 1716066 h 3354248"/>
              <a:gd name="connsiteX18" fmla="*/ 0 w 3096344"/>
              <a:gd name="connsiteY18" fmla="*/ 1013988 h 3354248"/>
              <a:gd name="connsiteX19" fmla="*/ 0 w 3096344"/>
              <a:gd name="connsiteY19" fmla="*/ 1013988 h 3354248"/>
              <a:gd name="connsiteX20" fmla="*/ 0 w 3096344"/>
              <a:gd name="connsiteY20" fmla="*/ 1013997 h 3354248"/>
              <a:gd name="connsiteX0" fmla="*/ 0 w 3096344"/>
              <a:gd name="connsiteY0" fmla="*/ 759555 h 3099806"/>
              <a:gd name="connsiteX1" fmla="*/ 468061 w 3096344"/>
              <a:gd name="connsiteY1" fmla="*/ 291494 h 3099806"/>
              <a:gd name="connsiteX2" fmla="*/ 2004983 w 3096344"/>
              <a:gd name="connsiteY2" fmla="*/ 291494 h 3099806"/>
              <a:gd name="connsiteX3" fmla="*/ 1019612 w 3096344"/>
              <a:gd name="connsiteY3" fmla="*/ 0 h 3099806"/>
              <a:gd name="connsiteX4" fmla="*/ 2365602 w 3096344"/>
              <a:gd name="connsiteY4" fmla="*/ 275592 h 3099806"/>
              <a:gd name="connsiteX5" fmla="*/ 2628283 w 3096344"/>
              <a:gd name="connsiteY5" fmla="*/ 291494 h 3099806"/>
              <a:gd name="connsiteX6" fmla="*/ 3096344 w 3096344"/>
              <a:gd name="connsiteY6" fmla="*/ 759555 h 3099806"/>
              <a:gd name="connsiteX7" fmla="*/ 3096344 w 3096344"/>
              <a:gd name="connsiteY7" fmla="*/ 759546 h 3099806"/>
              <a:gd name="connsiteX8" fmla="*/ 3096344 w 3096344"/>
              <a:gd name="connsiteY8" fmla="*/ 759546 h 3099806"/>
              <a:gd name="connsiteX9" fmla="*/ 3096344 w 3096344"/>
              <a:gd name="connsiteY9" fmla="*/ 1461624 h 3099806"/>
              <a:gd name="connsiteX10" fmla="*/ 3096344 w 3096344"/>
              <a:gd name="connsiteY10" fmla="*/ 2631745 h 3099806"/>
              <a:gd name="connsiteX11" fmla="*/ 2628283 w 3096344"/>
              <a:gd name="connsiteY11" fmla="*/ 3099806 h 3099806"/>
              <a:gd name="connsiteX12" fmla="*/ 2580287 w 3096344"/>
              <a:gd name="connsiteY12" fmla="*/ 3099806 h 3099806"/>
              <a:gd name="connsiteX13" fmla="*/ 1806201 w 3096344"/>
              <a:gd name="connsiteY13" fmla="*/ 3099806 h 3099806"/>
              <a:gd name="connsiteX14" fmla="*/ 1806201 w 3096344"/>
              <a:gd name="connsiteY14" fmla="*/ 3099806 h 3099806"/>
              <a:gd name="connsiteX15" fmla="*/ 468061 w 3096344"/>
              <a:gd name="connsiteY15" fmla="*/ 3099806 h 3099806"/>
              <a:gd name="connsiteX16" fmla="*/ 0 w 3096344"/>
              <a:gd name="connsiteY16" fmla="*/ 2631745 h 3099806"/>
              <a:gd name="connsiteX17" fmla="*/ 0 w 3096344"/>
              <a:gd name="connsiteY17" fmla="*/ 1461624 h 3099806"/>
              <a:gd name="connsiteX18" fmla="*/ 0 w 3096344"/>
              <a:gd name="connsiteY18" fmla="*/ 759546 h 3099806"/>
              <a:gd name="connsiteX19" fmla="*/ 0 w 3096344"/>
              <a:gd name="connsiteY19" fmla="*/ 759546 h 3099806"/>
              <a:gd name="connsiteX20" fmla="*/ 0 w 3096344"/>
              <a:gd name="connsiteY20" fmla="*/ 759555 h 3099806"/>
              <a:gd name="connsiteX0" fmla="*/ 0 w 3096344"/>
              <a:gd name="connsiteY0" fmla="*/ 759555 h 3099806"/>
              <a:gd name="connsiteX1" fmla="*/ 468061 w 3096344"/>
              <a:gd name="connsiteY1" fmla="*/ 291494 h 3099806"/>
              <a:gd name="connsiteX2" fmla="*/ 1193949 w 3096344"/>
              <a:gd name="connsiteY2" fmla="*/ 291494 h 3099806"/>
              <a:gd name="connsiteX3" fmla="*/ 1019612 w 3096344"/>
              <a:gd name="connsiteY3" fmla="*/ 0 h 3099806"/>
              <a:gd name="connsiteX4" fmla="*/ 2365602 w 3096344"/>
              <a:gd name="connsiteY4" fmla="*/ 275592 h 3099806"/>
              <a:gd name="connsiteX5" fmla="*/ 2628283 w 3096344"/>
              <a:gd name="connsiteY5" fmla="*/ 291494 h 3099806"/>
              <a:gd name="connsiteX6" fmla="*/ 3096344 w 3096344"/>
              <a:gd name="connsiteY6" fmla="*/ 759555 h 3099806"/>
              <a:gd name="connsiteX7" fmla="*/ 3096344 w 3096344"/>
              <a:gd name="connsiteY7" fmla="*/ 759546 h 3099806"/>
              <a:gd name="connsiteX8" fmla="*/ 3096344 w 3096344"/>
              <a:gd name="connsiteY8" fmla="*/ 759546 h 3099806"/>
              <a:gd name="connsiteX9" fmla="*/ 3096344 w 3096344"/>
              <a:gd name="connsiteY9" fmla="*/ 1461624 h 3099806"/>
              <a:gd name="connsiteX10" fmla="*/ 3096344 w 3096344"/>
              <a:gd name="connsiteY10" fmla="*/ 2631745 h 3099806"/>
              <a:gd name="connsiteX11" fmla="*/ 2628283 w 3096344"/>
              <a:gd name="connsiteY11" fmla="*/ 3099806 h 3099806"/>
              <a:gd name="connsiteX12" fmla="*/ 2580287 w 3096344"/>
              <a:gd name="connsiteY12" fmla="*/ 3099806 h 3099806"/>
              <a:gd name="connsiteX13" fmla="*/ 1806201 w 3096344"/>
              <a:gd name="connsiteY13" fmla="*/ 3099806 h 3099806"/>
              <a:gd name="connsiteX14" fmla="*/ 1806201 w 3096344"/>
              <a:gd name="connsiteY14" fmla="*/ 3099806 h 3099806"/>
              <a:gd name="connsiteX15" fmla="*/ 468061 w 3096344"/>
              <a:gd name="connsiteY15" fmla="*/ 3099806 h 3099806"/>
              <a:gd name="connsiteX16" fmla="*/ 0 w 3096344"/>
              <a:gd name="connsiteY16" fmla="*/ 2631745 h 3099806"/>
              <a:gd name="connsiteX17" fmla="*/ 0 w 3096344"/>
              <a:gd name="connsiteY17" fmla="*/ 1461624 h 3099806"/>
              <a:gd name="connsiteX18" fmla="*/ 0 w 3096344"/>
              <a:gd name="connsiteY18" fmla="*/ 759546 h 3099806"/>
              <a:gd name="connsiteX19" fmla="*/ 0 w 3096344"/>
              <a:gd name="connsiteY19" fmla="*/ 759546 h 3099806"/>
              <a:gd name="connsiteX20" fmla="*/ 0 w 3096344"/>
              <a:gd name="connsiteY20" fmla="*/ 759555 h 3099806"/>
              <a:gd name="connsiteX0" fmla="*/ 0 w 3096344"/>
              <a:gd name="connsiteY0" fmla="*/ 759555 h 3099806"/>
              <a:gd name="connsiteX1" fmla="*/ 468061 w 3096344"/>
              <a:gd name="connsiteY1" fmla="*/ 291494 h 3099806"/>
              <a:gd name="connsiteX2" fmla="*/ 1193949 w 3096344"/>
              <a:gd name="connsiteY2" fmla="*/ 291494 h 3099806"/>
              <a:gd name="connsiteX3" fmla="*/ 1019612 w 3096344"/>
              <a:gd name="connsiteY3" fmla="*/ 0 h 3099806"/>
              <a:gd name="connsiteX4" fmla="*/ 1427348 w 3096344"/>
              <a:gd name="connsiteY4" fmla="*/ 299446 h 3099806"/>
              <a:gd name="connsiteX5" fmla="*/ 2628283 w 3096344"/>
              <a:gd name="connsiteY5" fmla="*/ 291494 h 3099806"/>
              <a:gd name="connsiteX6" fmla="*/ 3096344 w 3096344"/>
              <a:gd name="connsiteY6" fmla="*/ 759555 h 3099806"/>
              <a:gd name="connsiteX7" fmla="*/ 3096344 w 3096344"/>
              <a:gd name="connsiteY7" fmla="*/ 759546 h 3099806"/>
              <a:gd name="connsiteX8" fmla="*/ 3096344 w 3096344"/>
              <a:gd name="connsiteY8" fmla="*/ 759546 h 3099806"/>
              <a:gd name="connsiteX9" fmla="*/ 3096344 w 3096344"/>
              <a:gd name="connsiteY9" fmla="*/ 1461624 h 3099806"/>
              <a:gd name="connsiteX10" fmla="*/ 3096344 w 3096344"/>
              <a:gd name="connsiteY10" fmla="*/ 2631745 h 3099806"/>
              <a:gd name="connsiteX11" fmla="*/ 2628283 w 3096344"/>
              <a:gd name="connsiteY11" fmla="*/ 3099806 h 3099806"/>
              <a:gd name="connsiteX12" fmla="*/ 2580287 w 3096344"/>
              <a:gd name="connsiteY12" fmla="*/ 3099806 h 3099806"/>
              <a:gd name="connsiteX13" fmla="*/ 1806201 w 3096344"/>
              <a:gd name="connsiteY13" fmla="*/ 3099806 h 3099806"/>
              <a:gd name="connsiteX14" fmla="*/ 1806201 w 3096344"/>
              <a:gd name="connsiteY14" fmla="*/ 3099806 h 3099806"/>
              <a:gd name="connsiteX15" fmla="*/ 468061 w 3096344"/>
              <a:gd name="connsiteY15" fmla="*/ 3099806 h 3099806"/>
              <a:gd name="connsiteX16" fmla="*/ 0 w 3096344"/>
              <a:gd name="connsiteY16" fmla="*/ 2631745 h 3099806"/>
              <a:gd name="connsiteX17" fmla="*/ 0 w 3096344"/>
              <a:gd name="connsiteY17" fmla="*/ 1461624 h 3099806"/>
              <a:gd name="connsiteX18" fmla="*/ 0 w 3096344"/>
              <a:gd name="connsiteY18" fmla="*/ 759546 h 3099806"/>
              <a:gd name="connsiteX19" fmla="*/ 0 w 3096344"/>
              <a:gd name="connsiteY19" fmla="*/ 759546 h 3099806"/>
              <a:gd name="connsiteX20" fmla="*/ 0 w 3096344"/>
              <a:gd name="connsiteY20" fmla="*/ 759555 h 3099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096344" h="3099806">
                <a:moveTo>
                  <a:pt x="0" y="759555"/>
                </a:moveTo>
                <a:cubicBezTo>
                  <a:pt x="0" y="501052"/>
                  <a:pt x="209558" y="291494"/>
                  <a:pt x="468061" y="291494"/>
                </a:cubicBezTo>
                <a:lnTo>
                  <a:pt x="1193949" y="291494"/>
                </a:lnTo>
                <a:lnTo>
                  <a:pt x="1019612" y="0"/>
                </a:lnTo>
                <a:lnTo>
                  <a:pt x="1427348" y="299446"/>
                </a:lnTo>
                <a:lnTo>
                  <a:pt x="2628283" y="291494"/>
                </a:lnTo>
                <a:cubicBezTo>
                  <a:pt x="2886786" y="291494"/>
                  <a:pt x="3096344" y="501052"/>
                  <a:pt x="3096344" y="759555"/>
                </a:cubicBezTo>
                <a:lnTo>
                  <a:pt x="3096344" y="759546"/>
                </a:lnTo>
                <a:lnTo>
                  <a:pt x="3096344" y="759546"/>
                </a:lnTo>
                <a:lnTo>
                  <a:pt x="3096344" y="1461624"/>
                </a:lnTo>
                <a:lnTo>
                  <a:pt x="3096344" y="2631745"/>
                </a:lnTo>
                <a:cubicBezTo>
                  <a:pt x="3096344" y="2890248"/>
                  <a:pt x="2886786" y="3099806"/>
                  <a:pt x="2628283" y="3099806"/>
                </a:cubicBezTo>
                <a:lnTo>
                  <a:pt x="2580287" y="3099806"/>
                </a:lnTo>
                <a:lnTo>
                  <a:pt x="1806201" y="3099806"/>
                </a:lnTo>
                <a:lnTo>
                  <a:pt x="1806201" y="3099806"/>
                </a:lnTo>
                <a:lnTo>
                  <a:pt x="468061" y="3099806"/>
                </a:lnTo>
                <a:cubicBezTo>
                  <a:pt x="209558" y="3099806"/>
                  <a:pt x="0" y="2890248"/>
                  <a:pt x="0" y="2631745"/>
                </a:cubicBezTo>
                <a:lnTo>
                  <a:pt x="0" y="1461624"/>
                </a:lnTo>
                <a:lnTo>
                  <a:pt x="0" y="759546"/>
                </a:lnTo>
                <a:lnTo>
                  <a:pt x="0" y="759546"/>
                </a:lnTo>
                <a:lnTo>
                  <a:pt x="0" y="759555"/>
                </a:lnTo>
                <a:close/>
              </a:path>
            </a:pathLst>
          </a:custGeom>
          <a:solidFill>
            <a:srgbClr val="C5E6F1">
              <a:alpha val="75000"/>
            </a:srgbClr>
          </a:solidFill>
          <a:ln>
            <a:solidFill>
              <a:srgbClr val="449F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>
                <a:solidFill>
                  <a:srgbClr val="1D82A4"/>
                </a:solidFill>
              </a:rPr>
              <a:t>The SCAPE Planning and Watch components address the bottleneck of decision processes and processing information required for decision making</a:t>
            </a:r>
            <a:endParaRPr lang="en-GB" dirty="0">
              <a:solidFill>
                <a:srgbClr val="1D82A4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indhold 8"/>
          <p:cNvSpPr>
            <a:spLocks noGrp="1"/>
          </p:cNvSpPr>
          <p:nvPr>
            <p:ph idx="1"/>
          </p:nvPr>
        </p:nvSpPr>
        <p:spPr>
          <a:xfrm>
            <a:off x="250825" y="836613"/>
            <a:ext cx="8642350" cy="5472112"/>
          </a:xfrm>
        </p:spPr>
        <p:txBody>
          <a:bodyPr/>
          <a:lstStyle/>
          <a:p>
            <a:pPr eaLnBrk="1" hangingPunct="1">
              <a:defRPr/>
            </a:pPr>
            <a:endParaRPr lang="da-DK" dirty="0" smtClean="0"/>
          </a:p>
          <a:p>
            <a:pPr eaLnBrk="1" hangingPunct="1">
              <a:defRPr/>
            </a:pPr>
            <a:endParaRPr lang="da-DK" dirty="0"/>
          </a:p>
          <a:p>
            <a:pPr eaLnBrk="1" hangingPunct="1">
              <a:defRPr/>
            </a:pPr>
            <a:endParaRPr lang="da-DK" dirty="0" smtClean="0"/>
          </a:p>
          <a:p>
            <a:pPr eaLnBrk="1" hangingPunct="1">
              <a:defRPr/>
            </a:pPr>
            <a:endParaRPr lang="da-DK" dirty="0"/>
          </a:p>
          <a:p>
            <a:pPr eaLnBrk="1" hangingPunct="1">
              <a:defRPr/>
            </a:pPr>
            <a:endParaRPr lang="da-DK" dirty="0" smtClean="0"/>
          </a:p>
          <a:p>
            <a:pPr marL="0" indent="0" algn="ctr" eaLnBrk="1" hangingPunct="1">
              <a:buFontTx/>
              <a:buNone/>
              <a:defRPr/>
            </a:pPr>
            <a:r>
              <a:rPr lang="da-DK" sz="3200" b="1" dirty="0" smtClean="0">
                <a:solidFill>
                  <a:srgbClr val="1D82A4"/>
                </a:solidFill>
                <a:latin typeface="+mj-lt"/>
              </a:rPr>
              <a:t>Examples of tools and services</a:t>
            </a:r>
          </a:p>
          <a:p>
            <a:pPr marL="0" indent="0" algn="ctr" eaLnBrk="1" hangingPunct="1">
              <a:buFontTx/>
              <a:buNone/>
              <a:defRPr/>
            </a:pPr>
            <a:endParaRPr lang="da-DK" dirty="0"/>
          </a:p>
        </p:txBody>
      </p:sp>
      <p:sp>
        <p:nvSpPr>
          <p:cNvPr id="23555" name="Pladsholder til diasnummer 2"/>
          <p:cNvSpPr>
            <a:spLocks noGrp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EB73D2C-D15D-4B56-A846-BA3C35996B7E}" type="slidenum">
              <a:rPr lang="en-US" altLang="da-DK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da-DK" dirty="0" smtClean="0"/>
          </a:p>
        </p:txBody>
      </p:sp>
      <p:sp>
        <p:nvSpPr>
          <p:cNvPr id="23557" name="Pladsholder til sidefod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ladsholder til indhold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7118" y="1711496"/>
            <a:ext cx="4307186" cy="3805736"/>
          </a:xfrm>
        </p:spPr>
      </p:pic>
      <p:sp>
        <p:nvSpPr>
          <p:cNvPr id="24579" name="Pladsholder til diasnummer 2"/>
          <p:cNvSpPr>
            <a:spLocks noGrp="1"/>
          </p:cNvSpPr>
          <p:nvPr>
            <p:ph type="sldNum" sz="quarter" idx="14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8A0D41-9ADA-45EB-BBC8-641264E35EA6}" type="slidenum">
              <a:rPr lang="en-GB" altLang="da-DK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GB" altLang="da-DK" dirty="0"/>
          </a:p>
        </p:txBody>
      </p:sp>
      <p:sp>
        <p:nvSpPr>
          <p:cNvPr id="23556" name="Pladsholder til indhold 3"/>
          <p:cNvSpPr>
            <a:spLocks noGrp="1"/>
          </p:cNvSpPr>
          <p:nvPr>
            <p:ph sz="half" idx="13"/>
          </p:nvPr>
        </p:nvSpPr>
        <p:spPr>
          <a:xfrm>
            <a:off x="539750" y="836613"/>
            <a:ext cx="7848600" cy="6477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da-DK" altLang="da-DK" smtClean="0"/>
              <a:t>Scout – an Automated Preservation Watch System</a:t>
            </a:r>
          </a:p>
        </p:txBody>
      </p:sp>
      <p:sp>
        <p:nvSpPr>
          <p:cNvPr id="23557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dirty="0" smtClean="0"/>
              <a:t>Scalable Planning and Watch</a:t>
            </a:r>
          </a:p>
        </p:txBody>
      </p:sp>
      <p:sp>
        <p:nvSpPr>
          <p:cNvPr id="24582" name="Pladsholder til sidefod 5"/>
          <p:cNvSpPr>
            <a:spLocks noGrp="1"/>
          </p:cNvSpPr>
          <p:nvPr>
            <p:ph type="ftr" sz="quarter" idx="1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  <p:sp>
        <p:nvSpPr>
          <p:cNvPr id="8" name="Inhaltsplatzhalter 3"/>
          <p:cNvSpPr txBox="1">
            <a:spLocks/>
          </p:cNvSpPr>
          <p:nvPr/>
        </p:nvSpPr>
        <p:spPr bwMode="auto">
          <a:xfrm>
            <a:off x="539750" y="1628775"/>
            <a:ext cx="4968875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D82A4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49FBD"/>
              </a:buClr>
              <a:buFont typeface="Calibri" pitchFamily="34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FAEC8"/>
              </a:buClr>
              <a:buFont typeface="Calibri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5E2EE"/>
              </a:buClr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GB" kern="0" dirty="0" smtClean="0"/>
              <a:t>Enables you to monitor your collections</a:t>
            </a:r>
          </a:p>
          <a:p>
            <a:pPr>
              <a:defRPr/>
            </a:pPr>
            <a:r>
              <a:rPr lang="en-GB" kern="0" dirty="0" smtClean="0"/>
              <a:t>Lets you access </a:t>
            </a:r>
            <a:br>
              <a:rPr lang="en-GB" kern="0" dirty="0" smtClean="0"/>
            </a:br>
            <a:r>
              <a:rPr lang="en-GB" kern="0" dirty="0" smtClean="0"/>
              <a:t>community knowledge</a:t>
            </a:r>
          </a:p>
          <a:p>
            <a:pPr>
              <a:defRPr/>
            </a:pPr>
            <a:r>
              <a:rPr lang="en-GB" kern="0" dirty="0" smtClean="0"/>
              <a:t>Collects relevant knowledge and enables automated notification</a:t>
            </a:r>
            <a:endParaRPr lang="en-GB" kern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Taverna</a:t>
            </a:r>
            <a:r>
              <a:rPr lang="da-DK" dirty="0" smtClean="0"/>
              <a:t> Workbench</a:t>
            </a:r>
            <a:endParaRPr lang="da-DK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9D516D-3BEF-4B61-A1F9-6B1C2637839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This work was partially supported by the SCAPE Project.</a:t>
            </a:r>
          </a:p>
          <a:p>
            <a:pPr>
              <a:defRPr/>
            </a:pPr>
            <a:r>
              <a:rPr lang="en-US" smtClean="0"/>
              <a:t>The SCAPE project is co‐funded by the European Union under FP7 ICT‐2009.4.1 (Grant Agreement number 270137).</a:t>
            </a:r>
            <a:endParaRPr lang="en-US" i="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95536" y="1124744"/>
            <a:ext cx="4032448" cy="4824536"/>
          </a:xfrm>
          <a:prstGeom prst="rect">
            <a:avLst/>
          </a:prstGeom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D82A4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49FBD"/>
              </a:buClr>
              <a:buFont typeface="Calibri" pitchFamily="34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AEC8"/>
              </a:buClr>
              <a:buFont typeface="Calibri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EE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2400" dirty="0" smtClean="0"/>
              <a:t>Desktop application</a:t>
            </a:r>
          </a:p>
          <a:p>
            <a:r>
              <a:rPr lang="en-GB" sz="2400" dirty="0" smtClean="0"/>
              <a:t>GUI</a:t>
            </a:r>
          </a:p>
          <a:p>
            <a:r>
              <a:rPr lang="en-GB" sz="2400" dirty="0" smtClean="0"/>
              <a:t>Plug-in Framework</a:t>
            </a:r>
          </a:p>
          <a:p>
            <a:r>
              <a:rPr lang="en-GB" sz="2400" dirty="0" smtClean="0"/>
              <a:t>Themed editions</a:t>
            </a:r>
          </a:p>
          <a:p>
            <a:r>
              <a:rPr lang="en-GB" sz="2400" dirty="0" smtClean="0"/>
              <a:t>Intermediate results views</a:t>
            </a:r>
          </a:p>
          <a:p>
            <a:r>
              <a:rPr lang="en-GB" sz="2400" dirty="0" smtClean="0"/>
              <a:t>Search for Web Services in catalogues</a:t>
            </a:r>
          </a:p>
          <a:p>
            <a:r>
              <a:rPr lang="en-GB" sz="2400" dirty="0" smtClean="0"/>
              <a:t>Search and publish to </a:t>
            </a:r>
            <a:r>
              <a:rPr lang="en-GB" sz="2400" dirty="0" err="1" smtClean="0"/>
              <a:t>myExperiment</a:t>
            </a:r>
            <a:endParaRPr lang="en-GB" sz="2400" dirty="0" smtClean="0"/>
          </a:p>
          <a:p>
            <a:r>
              <a:rPr lang="en-GB" sz="2400" dirty="0" err="1" smtClean="0"/>
              <a:t>Taverna</a:t>
            </a:r>
            <a:r>
              <a:rPr lang="en-GB" sz="2400" dirty="0" smtClean="0"/>
              <a:t> Server</a:t>
            </a:r>
          </a:p>
        </p:txBody>
      </p:sp>
      <p:pic>
        <p:nvPicPr>
          <p:cNvPr id="6" name="Picture 3" descr="peter_li_workflo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15" y="2228856"/>
            <a:ext cx="4657725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5626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Pladsholder til diasnummer 2"/>
          <p:cNvSpPr>
            <a:spLocks noGrp="1"/>
          </p:cNvSpPr>
          <p:nvPr>
            <p:ph type="sldNum" sz="quarter" idx="14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7C1F54-7A0F-4C41-8E47-A2B0555C6EE0}" type="slidenum">
              <a:rPr lang="en-GB" altLang="da-DK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GB" altLang="da-DK" dirty="0"/>
          </a:p>
        </p:txBody>
      </p:sp>
      <p:sp>
        <p:nvSpPr>
          <p:cNvPr id="30723" name="Pladsholder til indhold 3"/>
          <p:cNvSpPr>
            <a:spLocks noGrp="1"/>
          </p:cNvSpPr>
          <p:nvPr>
            <p:ph sz="half" idx="13"/>
          </p:nvPr>
        </p:nvSpPr>
        <p:spPr>
          <a:xfrm>
            <a:off x="539750" y="836613"/>
            <a:ext cx="8280400" cy="6477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da-DK" altLang="da-DK" smtClean="0"/>
              <a:t>ToMaR – let your Preservation Tools Scale</a:t>
            </a:r>
          </a:p>
        </p:txBody>
      </p:sp>
      <p:sp>
        <p:nvSpPr>
          <p:cNvPr id="30724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smtClean="0"/>
              <a:t>Scalable Tools</a:t>
            </a:r>
          </a:p>
        </p:txBody>
      </p:sp>
      <p:sp>
        <p:nvSpPr>
          <p:cNvPr id="31749" name="Pladsholder til sidefod 5"/>
          <p:cNvSpPr>
            <a:spLocks noGrp="1"/>
          </p:cNvSpPr>
          <p:nvPr>
            <p:ph type="ftr" sz="quarter" idx="1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  <p:sp>
        <p:nvSpPr>
          <p:cNvPr id="8" name="Inhaltsplatzhalter 3"/>
          <p:cNvSpPr txBox="1">
            <a:spLocks/>
          </p:cNvSpPr>
          <p:nvPr/>
        </p:nvSpPr>
        <p:spPr bwMode="auto">
          <a:xfrm>
            <a:off x="539750" y="1590675"/>
            <a:ext cx="4968875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D82A4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49FBD"/>
              </a:buClr>
              <a:buFont typeface="Calibri" pitchFamily="34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FAEC8"/>
              </a:buClr>
              <a:buFont typeface="Calibri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5E2EE"/>
              </a:buClr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GB" kern="0" dirty="0" smtClean="0"/>
              <a:t>Run existing tools against large amounts of files</a:t>
            </a:r>
          </a:p>
          <a:p>
            <a:pPr>
              <a:defRPr/>
            </a:pPr>
            <a:r>
              <a:rPr lang="en-GB" kern="0" dirty="0" smtClean="0"/>
              <a:t>Execute tools in a scalable fashion on a MapReduce cluster</a:t>
            </a:r>
          </a:p>
          <a:p>
            <a:pPr>
              <a:defRPr/>
            </a:pPr>
            <a:r>
              <a:rPr lang="en-GB" kern="0" dirty="0" smtClean="0"/>
              <a:t>Enable scalable workflows which chain together a set of tools</a:t>
            </a:r>
          </a:p>
          <a:p>
            <a:pPr>
              <a:defRPr/>
            </a:pPr>
            <a:r>
              <a:rPr lang="en-GB" kern="0" dirty="0" smtClean="0"/>
              <a:t>Process payloads too big to be computed on a single machine</a:t>
            </a:r>
            <a:endParaRPr lang="en-GB" kern="0" dirty="0"/>
          </a:p>
        </p:txBody>
      </p:sp>
      <p:pic>
        <p:nvPicPr>
          <p:cNvPr id="30727" name="Grafik 3" descr="C:\Users\VignoliM\Documents\SCAPE TU WP\marketing material\tomar_graph_sugg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1703324"/>
            <a:ext cx="4237425" cy="197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5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706365"/>
            <a:ext cx="3663248" cy="247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4" name="Pladsholder til diasnummer 2"/>
          <p:cNvSpPr>
            <a:spLocks noGrp="1"/>
          </p:cNvSpPr>
          <p:nvPr>
            <p:ph type="sldNum" sz="quarter" idx="14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860956-42E6-4F99-8021-831D6F29D4ED}" type="slidenum">
              <a:rPr lang="en-GB" altLang="da-DK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GB" altLang="da-DK" dirty="0"/>
          </a:p>
        </p:txBody>
      </p:sp>
      <p:sp>
        <p:nvSpPr>
          <p:cNvPr id="27651" name="Pladsholder til indhold 3"/>
          <p:cNvSpPr>
            <a:spLocks noGrp="1"/>
          </p:cNvSpPr>
          <p:nvPr>
            <p:ph sz="half" idx="13"/>
          </p:nvPr>
        </p:nvSpPr>
        <p:spPr>
          <a:xfrm>
            <a:off x="539750" y="836613"/>
            <a:ext cx="8280400" cy="6477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da-DK" altLang="da-DK" dirty="0" smtClean="0"/>
              <a:t>Jpylyzer – </a:t>
            </a:r>
            <a:r>
              <a:rPr lang="da-DK" altLang="da-DK" dirty="0" err="1" smtClean="0"/>
              <a:t>Easy</a:t>
            </a:r>
            <a:r>
              <a:rPr lang="da-DK" altLang="da-DK" dirty="0" smtClean="0"/>
              <a:t> </a:t>
            </a:r>
            <a:r>
              <a:rPr lang="da-DK" altLang="da-DK" dirty="0" err="1" smtClean="0"/>
              <a:t>Validation</a:t>
            </a:r>
            <a:r>
              <a:rPr lang="da-DK" altLang="da-DK" dirty="0" smtClean="0"/>
              <a:t> of JPEG 2000</a:t>
            </a:r>
          </a:p>
        </p:txBody>
      </p:sp>
      <p:sp>
        <p:nvSpPr>
          <p:cNvPr id="27652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smtClean="0"/>
              <a:t>Preservation Components</a:t>
            </a:r>
          </a:p>
        </p:txBody>
      </p:sp>
      <p:sp>
        <p:nvSpPr>
          <p:cNvPr id="28677" name="Pladsholder til sidefod 5"/>
          <p:cNvSpPr>
            <a:spLocks noGrp="1"/>
          </p:cNvSpPr>
          <p:nvPr>
            <p:ph type="ftr" sz="quarter" idx="1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  <p:sp>
        <p:nvSpPr>
          <p:cNvPr id="8" name="Inhaltsplatzhalter 3"/>
          <p:cNvSpPr txBox="1">
            <a:spLocks/>
          </p:cNvSpPr>
          <p:nvPr/>
        </p:nvSpPr>
        <p:spPr bwMode="auto">
          <a:xfrm>
            <a:off x="539750" y="1590675"/>
            <a:ext cx="4968875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D82A4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49FBD"/>
              </a:buClr>
              <a:buFont typeface="Calibri" pitchFamily="34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FAEC8"/>
              </a:buClr>
              <a:buFont typeface="Calibri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5E2EE"/>
              </a:buClr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GB" kern="0" dirty="0" smtClean="0"/>
              <a:t>Automated JP2 validation and feature extraction</a:t>
            </a:r>
          </a:p>
          <a:p>
            <a:pPr>
              <a:defRPr/>
            </a:pPr>
            <a:r>
              <a:rPr lang="en-GB" kern="0" dirty="0" smtClean="0"/>
              <a:t>Enables you to confirm whether an image is a valid, intact JP2 file</a:t>
            </a:r>
          </a:p>
          <a:p>
            <a:pPr>
              <a:defRPr/>
            </a:pPr>
            <a:r>
              <a:rPr lang="en-GB" kern="0" dirty="0" smtClean="0"/>
              <a:t>Reports the key technical properties of the image</a:t>
            </a:r>
            <a:endParaRPr lang="en-GB" kern="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uppe 8"/>
          <p:cNvGrpSpPr>
            <a:grpSpLocks/>
          </p:cNvGrpSpPr>
          <p:nvPr/>
        </p:nvGrpSpPr>
        <p:grpSpPr bwMode="auto">
          <a:xfrm>
            <a:off x="5076056" y="1804924"/>
            <a:ext cx="3848234" cy="1768092"/>
            <a:chOff x="734368" y="2780928"/>
            <a:chExt cx="6501928" cy="2376264"/>
          </a:xfrm>
        </p:grpSpPr>
        <p:cxnSp>
          <p:nvCxnSpPr>
            <p:cNvPr id="10" name="Lige pilforbindelse 9"/>
            <p:cNvCxnSpPr/>
            <p:nvPr/>
          </p:nvCxnSpPr>
          <p:spPr>
            <a:xfrm>
              <a:off x="1330476" y="4149656"/>
              <a:ext cx="5472553" cy="0"/>
            </a:xfrm>
            <a:prstGeom prst="straightConnector1">
              <a:avLst/>
            </a:prstGeom>
            <a:ln w="28575">
              <a:solidFill>
                <a:srgbClr val="9DD5E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705" name="Gruppe 10"/>
            <p:cNvGrpSpPr>
              <a:grpSpLocks/>
            </p:cNvGrpSpPr>
            <p:nvPr/>
          </p:nvGrpSpPr>
          <p:grpSpPr bwMode="auto">
            <a:xfrm>
              <a:off x="1327150" y="2833794"/>
              <a:ext cx="5354068" cy="2304348"/>
              <a:chOff x="1327150" y="2833794"/>
              <a:chExt cx="5354068" cy="2304348"/>
            </a:xfrm>
          </p:grpSpPr>
          <p:grpSp>
            <p:nvGrpSpPr>
              <p:cNvPr id="29716" name="Gruppe 21"/>
              <p:cNvGrpSpPr>
                <a:grpSpLocks/>
              </p:cNvGrpSpPr>
              <p:nvPr/>
            </p:nvGrpSpPr>
            <p:grpSpPr bwMode="auto">
              <a:xfrm>
                <a:off x="1327150" y="3140969"/>
                <a:ext cx="3028826" cy="1997173"/>
                <a:chOff x="1327150" y="3140969"/>
                <a:chExt cx="3892922" cy="1997173"/>
              </a:xfrm>
            </p:grpSpPr>
            <p:sp>
              <p:nvSpPr>
                <p:cNvPr id="24" name="Kombinationstegning 23"/>
                <p:cNvSpPr/>
                <p:nvPr/>
              </p:nvSpPr>
              <p:spPr>
                <a:xfrm>
                  <a:off x="1327687" y="3137368"/>
                  <a:ext cx="1300621" cy="1014664"/>
                </a:xfrm>
                <a:custGeom>
                  <a:avLst/>
                  <a:gdLst>
                    <a:gd name="connsiteX0" fmla="*/ 0 w 1301750"/>
                    <a:gd name="connsiteY0" fmla="*/ 508003 h 508003"/>
                    <a:gd name="connsiteX1" fmla="*/ 654050 w 1301750"/>
                    <a:gd name="connsiteY1" fmla="*/ 3 h 508003"/>
                    <a:gd name="connsiteX2" fmla="*/ 1301750 w 1301750"/>
                    <a:gd name="connsiteY2" fmla="*/ 501653 h 508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1750" h="508003">
                      <a:moveTo>
                        <a:pt x="0" y="508003"/>
                      </a:moveTo>
                      <a:cubicBezTo>
                        <a:pt x="218546" y="254532"/>
                        <a:pt x="437092" y="1061"/>
                        <a:pt x="654050" y="3"/>
                      </a:cubicBezTo>
                      <a:cubicBezTo>
                        <a:pt x="871008" y="-1055"/>
                        <a:pt x="1086379" y="250299"/>
                        <a:pt x="1301750" y="501653"/>
                      </a:cubicBezTo>
                    </a:path>
                  </a:pathLst>
                </a:custGeom>
                <a:noFill/>
                <a:ln w="28575">
                  <a:solidFill>
                    <a:srgbClr val="1D82A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/>
                </a:p>
              </p:txBody>
            </p:sp>
            <p:sp>
              <p:nvSpPr>
                <p:cNvPr id="25" name="Kombinationstegning 24"/>
                <p:cNvSpPr/>
                <p:nvPr/>
              </p:nvSpPr>
              <p:spPr>
                <a:xfrm>
                  <a:off x="3917718" y="3149248"/>
                  <a:ext cx="1300621" cy="1017041"/>
                </a:xfrm>
                <a:custGeom>
                  <a:avLst/>
                  <a:gdLst>
                    <a:gd name="connsiteX0" fmla="*/ 0 w 1301750"/>
                    <a:gd name="connsiteY0" fmla="*/ 508003 h 508003"/>
                    <a:gd name="connsiteX1" fmla="*/ 654050 w 1301750"/>
                    <a:gd name="connsiteY1" fmla="*/ 3 h 508003"/>
                    <a:gd name="connsiteX2" fmla="*/ 1301750 w 1301750"/>
                    <a:gd name="connsiteY2" fmla="*/ 501653 h 508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1750" h="508003">
                      <a:moveTo>
                        <a:pt x="0" y="508003"/>
                      </a:moveTo>
                      <a:cubicBezTo>
                        <a:pt x="218546" y="254532"/>
                        <a:pt x="437092" y="1061"/>
                        <a:pt x="654050" y="3"/>
                      </a:cubicBezTo>
                      <a:cubicBezTo>
                        <a:pt x="871008" y="-1055"/>
                        <a:pt x="1086379" y="250299"/>
                        <a:pt x="1301750" y="501653"/>
                      </a:cubicBezTo>
                    </a:path>
                  </a:pathLst>
                </a:custGeom>
                <a:noFill/>
                <a:ln w="28575">
                  <a:solidFill>
                    <a:srgbClr val="1D82A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/>
                </a:p>
              </p:txBody>
            </p:sp>
            <p:sp>
              <p:nvSpPr>
                <p:cNvPr id="26" name="Kombinationstegning 25"/>
                <p:cNvSpPr/>
                <p:nvPr/>
              </p:nvSpPr>
              <p:spPr>
                <a:xfrm rot="10800000">
                  <a:off x="2628308" y="4125894"/>
                  <a:ext cx="1300621" cy="1012289"/>
                </a:xfrm>
                <a:custGeom>
                  <a:avLst/>
                  <a:gdLst>
                    <a:gd name="connsiteX0" fmla="*/ 0 w 1301750"/>
                    <a:gd name="connsiteY0" fmla="*/ 508003 h 508003"/>
                    <a:gd name="connsiteX1" fmla="*/ 654050 w 1301750"/>
                    <a:gd name="connsiteY1" fmla="*/ 3 h 508003"/>
                    <a:gd name="connsiteX2" fmla="*/ 1301750 w 1301750"/>
                    <a:gd name="connsiteY2" fmla="*/ 501653 h 508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1750" h="508003">
                      <a:moveTo>
                        <a:pt x="0" y="508003"/>
                      </a:moveTo>
                      <a:cubicBezTo>
                        <a:pt x="218546" y="254532"/>
                        <a:pt x="437092" y="1061"/>
                        <a:pt x="654050" y="3"/>
                      </a:cubicBezTo>
                      <a:cubicBezTo>
                        <a:pt x="871008" y="-1055"/>
                        <a:pt x="1086379" y="250299"/>
                        <a:pt x="1301750" y="501653"/>
                      </a:cubicBezTo>
                    </a:path>
                  </a:pathLst>
                </a:custGeom>
                <a:noFill/>
                <a:ln w="28575">
                  <a:solidFill>
                    <a:srgbClr val="1D82A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/>
                </a:p>
              </p:txBody>
            </p:sp>
          </p:grpSp>
          <p:sp>
            <p:nvSpPr>
              <p:cNvPr id="23" name="Kombinationstegning 22"/>
              <p:cNvSpPr/>
              <p:nvPr/>
            </p:nvSpPr>
            <p:spPr>
              <a:xfrm>
                <a:off x="4357535" y="2833206"/>
                <a:ext cx="2323364" cy="2019825"/>
              </a:xfrm>
              <a:custGeom>
                <a:avLst/>
                <a:gdLst>
                  <a:gd name="connsiteX0" fmla="*/ 0 w 2325118"/>
                  <a:gd name="connsiteY0" fmla="*/ 1312756 h 2018314"/>
                  <a:gd name="connsiteX1" fmla="*/ 476250 w 2325118"/>
                  <a:gd name="connsiteY1" fmla="*/ 1960456 h 2018314"/>
                  <a:gd name="connsiteX2" fmla="*/ 1441450 w 2325118"/>
                  <a:gd name="connsiteY2" fmla="*/ 11006 h 2018314"/>
                  <a:gd name="connsiteX3" fmla="*/ 2298700 w 2325118"/>
                  <a:gd name="connsiteY3" fmla="*/ 1033356 h 2018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25118" h="2018314">
                    <a:moveTo>
                      <a:pt x="0" y="1312756"/>
                    </a:moveTo>
                    <a:cubicBezTo>
                      <a:pt x="118004" y="1745085"/>
                      <a:pt x="236008" y="2177414"/>
                      <a:pt x="476250" y="1960456"/>
                    </a:cubicBezTo>
                    <a:cubicBezTo>
                      <a:pt x="716492" y="1743498"/>
                      <a:pt x="1137708" y="165523"/>
                      <a:pt x="1441450" y="11006"/>
                    </a:cubicBezTo>
                    <a:cubicBezTo>
                      <a:pt x="1745192" y="-143511"/>
                      <a:pt x="2472267" y="1385781"/>
                      <a:pt x="2298700" y="1033356"/>
                    </a:cubicBezTo>
                  </a:path>
                </a:pathLst>
              </a:custGeom>
              <a:noFill/>
              <a:ln w="28575">
                <a:solidFill>
                  <a:srgbClr val="1D8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/>
              </a:p>
            </p:txBody>
          </p:sp>
        </p:grpSp>
        <p:grpSp>
          <p:nvGrpSpPr>
            <p:cNvPr id="29706" name="Gruppe 11"/>
            <p:cNvGrpSpPr>
              <a:grpSpLocks/>
            </p:cNvGrpSpPr>
            <p:nvPr/>
          </p:nvGrpSpPr>
          <p:grpSpPr bwMode="auto">
            <a:xfrm>
              <a:off x="1666204" y="2827444"/>
              <a:ext cx="5354068" cy="2304348"/>
              <a:chOff x="1327150" y="2833794"/>
              <a:chExt cx="5354068" cy="2304348"/>
            </a:xfrm>
          </p:grpSpPr>
          <p:grpSp>
            <p:nvGrpSpPr>
              <p:cNvPr id="29711" name="Gruppe 16"/>
              <p:cNvGrpSpPr>
                <a:grpSpLocks/>
              </p:cNvGrpSpPr>
              <p:nvPr/>
            </p:nvGrpSpPr>
            <p:grpSpPr bwMode="auto">
              <a:xfrm>
                <a:off x="1327150" y="3140969"/>
                <a:ext cx="3028826" cy="1997173"/>
                <a:chOff x="1327150" y="3140969"/>
                <a:chExt cx="3892922" cy="1997173"/>
              </a:xfrm>
            </p:grpSpPr>
            <p:sp>
              <p:nvSpPr>
                <p:cNvPr id="19" name="Kombinationstegning 18"/>
                <p:cNvSpPr/>
                <p:nvPr/>
              </p:nvSpPr>
              <p:spPr>
                <a:xfrm>
                  <a:off x="1325443" y="3141340"/>
                  <a:ext cx="1300621" cy="1012289"/>
                </a:xfrm>
                <a:custGeom>
                  <a:avLst/>
                  <a:gdLst>
                    <a:gd name="connsiteX0" fmla="*/ 0 w 1301750"/>
                    <a:gd name="connsiteY0" fmla="*/ 508003 h 508003"/>
                    <a:gd name="connsiteX1" fmla="*/ 654050 w 1301750"/>
                    <a:gd name="connsiteY1" fmla="*/ 3 h 508003"/>
                    <a:gd name="connsiteX2" fmla="*/ 1301750 w 1301750"/>
                    <a:gd name="connsiteY2" fmla="*/ 501653 h 508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1750" h="508003">
                      <a:moveTo>
                        <a:pt x="0" y="508003"/>
                      </a:moveTo>
                      <a:cubicBezTo>
                        <a:pt x="218546" y="254532"/>
                        <a:pt x="437092" y="1061"/>
                        <a:pt x="654050" y="3"/>
                      </a:cubicBezTo>
                      <a:cubicBezTo>
                        <a:pt x="871008" y="-1055"/>
                        <a:pt x="1086379" y="250299"/>
                        <a:pt x="1301750" y="501653"/>
                      </a:cubicBezTo>
                    </a:path>
                  </a:pathLst>
                </a:custGeom>
                <a:noFill/>
                <a:ln w="28575">
                  <a:solidFill>
                    <a:srgbClr val="5FAEC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/>
                </a:p>
              </p:txBody>
            </p:sp>
            <p:sp>
              <p:nvSpPr>
                <p:cNvPr id="20" name="Kombinationstegning 19"/>
                <p:cNvSpPr/>
                <p:nvPr/>
              </p:nvSpPr>
              <p:spPr>
                <a:xfrm>
                  <a:off x="3919211" y="3153222"/>
                  <a:ext cx="1300621" cy="1012289"/>
                </a:xfrm>
                <a:custGeom>
                  <a:avLst/>
                  <a:gdLst>
                    <a:gd name="connsiteX0" fmla="*/ 0 w 1301750"/>
                    <a:gd name="connsiteY0" fmla="*/ 508003 h 508003"/>
                    <a:gd name="connsiteX1" fmla="*/ 654050 w 1301750"/>
                    <a:gd name="connsiteY1" fmla="*/ 3 h 508003"/>
                    <a:gd name="connsiteX2" fmla="*/ 1301750 w 1301750"/>
                    <a:gd name="connsiteY2" fmla="*/ 501653 h 508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1750" h="508003">
                      <a:moveTo>
                        <a:pt x="0" y="508003"/>
                      </a:moveTo>
                      <a:cubicBezTo>
                        <a:pt x="218546" y="254532"/>
                        <a:pt x="437092" y="1061"/>
                        <a:pt x="654050" y="3"/>
                      </a:cubicBezTo>
                      <a:cubicBezTo>
                        <a:pt x="871008" y="-1055"/>
                        <a:pt x="1086379" y="250299"/>
                        <a:pt x="1301750" y="501653"/>
                      </a:cubicBezTo>
                    </a:path>
                  </a:pathLst>
                </a:custGeom>
                <a:noFill/>
                <a:ln w="28575">
                  <a:solidFill>
                    <a:srgbClr val="5FAEC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/>
                </a:p>
              </p:txBody>
            </p:sp>
            <p:sp>
              <p:nvSpPr>
                <p:cNvPr id="21" name="Kombinationstegning 20"/>
                <p:cNvSpPr/>
                <p:nvPr/>
              </p:nvSpPr>
              <p:spPr>
                <a:xfrm rot="10800000">
                  <a:off x="2626064" y="4125114"/>
                  <a:ext cx="1304360" cy="1012289"/>
                </a:xfrm>
                <a:custGeom>
                  <a:avLst/>
                  <a:gdLst>
                    <a:gd name="connsiteX0" fmla="*/ 0 w 1301750"/>
                    <a:gd name="connsiteY0" fmla="*/ 508003 h 508003"/>
                    <a:gd name="connsiteX1" fmla="*/ 654050 w 1301750"/>
                    <a:gd name="connsiteY1" fmla="*/ 3 h 508003"/>
                    <a:gd name="connsiteX2" fmla="*/ 1301750 w 1301750"/>
                    <a:gd name="connsiteY2" fmla="*/ 501653 h 508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1750" h="508003">
                      <a:moveTo>
                        <a:pt x="0" y="508003"/>
                      </a:moveTo>
                      <a:cubicBezTo>
                        <a:pt x="218546" y="254532"/>
                        <a:pt x="437092" y="1061"/>
                        <a:pt x="654050" y="3"/>
                      </a:cubicBezTo>
                      <a:cubicBezTo>
                        <a:pt x="871008" y="-1055"/>
                        <a:pt x="1086379" y="250299"/>
                        <a:pt x="1301750" y="501653"/>
                      </a:cubicBezTo>
                    </a:path>
                  </a:pathLst>
                </a:custGeom>
                <a:noFill/>
                <a:ln w="28575">
                  <a:solidFill>
                    <a:srgbClr val="5FAEC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a-DK"/>
                </a:p>
              </p:txBody>
            </p:sp>
          </p:grpSp>
          <p:sp>
            <p:nvSpPr>
              <p:cNvPr id="18" name="Kombinationstegning 17"/>
              <p:cNvSpPr/>
              <p:nvPr/>
            </p:nvSpPr>
            <p:spPr>
              <a:xfrm>
                <a:off x="4355790" y="2834803"/>
                <a:ext cx="2326271" cy="2017448"/>
              </a:xfrm>
              <a:custGeom>
                <a:avLst/>
                <a:gdLst>
                  <a:gd name="connsiteX0" fmla="*/ 0 w 2325118"/>
                  <a:gd name="connsiteY0" fmla="*/ 1312756 h 2018314"/>
                  <a:gd name="connsiteX1" fmla="*/ 476250 w 2325118"/>
                  <a:gd name="connsiteY1" fmla="*/ 1960456 h 2018314"/>
                  <a:gd name="connsiteX2" fmla="*/ 1441450 w 2325118"/>
                  <a:gd name="connsiteY2" fmla="*/ 11006 h 2018314"/>
                  <a:gd name="connsiteX3" fmla="*/ 2298700 w 2325118"/>
                  <a:gd name="connsiteY3" fmla="*/ 1033356 h 2018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25118" h="2018314">
                    <a:moveTo>
                      <a:pt x="0" y="1312756"/>
                    </a:moveTo>
                    <a:cubicBezTo>
                      <a:pt x="118004" y="1745085"/>
                      <a:pt x="236008" y="2177414"/>
                      <a:pt x="476250" y="1960456"/>
                    </a:cubicBezTo>
                    <a:cubicBezTo>
                      <a:pt x="716492" y="1743498"/>
                      <a:pt x="1137708" y="165523"/>
                      <a:pt x="1441450" y="11006"/>
                    </a:cubicBezTo>
                    <a:cubicBezTo>
                      <a:pt x="1745192" y="-143511"/>
                      <a:pt x="2472267" y="1385781"/>
                      <a:pt x="2298700" y="1033356"/>
                    </a:cubicBezTo>
                  </a:path>
                </a:pathLst>
              </a:custGeom>
              <a:noFill/>
              <a:ln w="28575">
                <a:solidFill>
                  <a:srgbClr val="5FAE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/>
              </a:p>
            </p:txBody>
          </p:sp>
        </p:grpSp>
        <p:sp>
          <p:nvSpPr>
            <p:cNvPr id="13" name="Kombinationstegning 12"/>
            <p:cNvSpPr/>
            <p:nvPr/>
          </p:nvSpPr>
          <p:spPr>
            <a:xfrm rot="21434358">
              <a:off x="1103664" y="4147279"/>
              <a:ext cx="584475" cy="577433"/>
            </a:xfrm>
            <a:custGeom>
              <a:avLst/>
              <a:gdLst>
                <a:gd name="connsiteX0" fmla="*/ 584200 w 584200"/>
                <a:gd name="connsiteY0" fmla="*/ 0 h 578512"/>
                <a:gd name="connsiteX1" fmla="*/ 247650 w 584200"/>
                <a:gd name="connsiteY1" fmla="*/ 571500 h 578512"/>
                <a:gd name="connsiteX2" fmla="*/ 0 w 584200"/>
                <a:gd name="connsiteY2" fmla="*/ 266700 h 578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4200" h="578512">
                  <a:moveTo>
                    <a:pt x="584200" y="0"/>
                  </a:moveTo>
                  <a:cubicBezTo>
                    <a:pt x="464608" y="263525"/>
                    <a:pt x="345017" y="527050"/>
                    <a:pt x="247650" y="571500"/>
                  </a:cubicBezTo>
                  <a:cubicBezTo>
                    <a:pt x="150283" y="615950"/>
                    <a:pt x="75141" y="441325"/>
                    <a:pt x="0" y="266700"/>
                  </a:cubicBezTo>
                </a:path>
              </a:pathLst>
            </a:custGeom>
            <a:noFill/>
            <a:ln w="28575">
              <a:solidFill>
                <a:srgbClr val="5FAE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>
                <a:ln w="28575">
                  <a:solidFill>
                    <a:srgbClr val="5FAEC8"/>
                  </a:solidFill>
                </a:ln>
              </a:endParaRPr>
            </a:p>
          </p:txBody>
        </p:sp>
        <p:sp>
          <p:nvSpPr>
            <p:cNvPr id="14" name="Rektangel 13"/>
            <p:cNvSpPr/>
            <p:nvPr/>
          </p:nvSpPr>
          <p:spPr>
            <a:xfrm>
              <a:off x="734368" y="3843117"/>
              <a:ext cx="572845" cy="10978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/>
            </a:p>
          </p:txBody>
        </p:sp>
        <p:sp>
          <p:nvSpPr>
            <p:cNvPr id="15" name="Rektangel 14"/>
            <p:cNvSpPr/>
            <p:nvPr/>
          </p:nvSpPr>
          <p:spPr>
            <a:xfrm>
              <a:off x="6663453" y="2897364"/>
              <a:ext cx="572843" cy="10978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a-DK"/>
            </a:p>
          </p:txBody>
        </p:sp>
        <p:cxnSp>
          <p:nvCxnSpPr>
            <p:cNvPr id="16" name="Lige pilforbindelse 15"/>
            <p:cNvCxnSpPr/>
            <p:nvPr/>
          </p:nvCxnSpPr>
          <p:spPr>
            <a:xfrm flipV="1">
              <a:off x="1318845" y="2780928"/>
              <a:ext cx="0" cy="2376264"/>
            </a:xfrm>
            <a:prstGeom prst="straightConnector1">
              <a:avLst/>
            </a:prstGeom>
            <a:ln w="28575">
              <a:solidFill>
                <a:srgbClr val="9DD5E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23" name="Pladsholder til diasnummer 2"/>
          <p:cNvSpPr>
            <a:spLocks noGrp="1"/>
          </p:cNvSpPr>
          <p:nvPr>
            <p:ph type="sldNum" sz="quarter" idx="14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5A81BC-0739-4F1A-8F60-AD4B8A41CC74}" type="slidenum">
              <a:rPr lang="en-GB" altLang="da-DK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GB" altLang="da-DK" dirty="0"/>
          </a:p>
        </p:txBody>
      </p:sp>
      <p:sp>
        <p:nvSpPr>
          <p:cNvPr id="29700" name="Pladsholder til indhold 3"/>
          <p:cNvSpPr>
            <a:spLocks noGrp="1"/>
          </p:cNvSpPr>
          <p:nvPr>
            <p:ph sz="half" idx="13"/>
          </p:nvPr>
        </p:nvSpPr>
        <p:spPr>
          <a:xfrm>
            <a:off x="539750" y="836613"/>
            <a:ext cx="8280400" cy="6477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da-DK" altLang="da-DK" dirty="0" err="1" smtClean="0"/>
              <a:t>xcorrSound</a:t>
            </a:r>
            <a:r>
              <a:rPr lang="da-DK" altLang="da-DK" dirty="0" smtClean="0"/>
              <a:t> – Automate Sound </a:t>
            </a:r>
            <a:r>
              <a:rPr lang="da-DK" altLang="da-DK" dirty="0" err="1" smtClean="0"/>
              <a:t>Wave</a:t>
            </a:r>
            <a:r>
              <a:rPr lang="da-DK" altLang="da-DK" dirty="0" smtClean="0"/>
              <a:t> Analysis</a:t>
            </a:r>
          </a:p>
        </p:txBody>
      </p:sp>
      <p:sp>
        <p:nvSpPr>
          <p:cNvPr id="29701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smtClean="0"/>
              <a:t>Preservation Components</a:t>
            </a:r>
          </a:p>
        </p:txBody>
      </p:sp>
      <p:sp>
        <p:nvSpPr>
          <p:cNvPr id="30726" name="Pladsholder til sidefod 5"/>
          <p:cNvSpPr>
            <a:spLocks noGrp="1"/>
          </p:cNvSpPr>
          <p:nvPr>
            <p:ph type="ftr" sz="quarter" idx="1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  <p:sp>
        <p:nvSpPr>
          <p:cNvPr id="8" name="Inhaltsplatzhalter 3"/>
          <p:cNvSpPr txBox="1">
            <a:spLocks/>
          </p:cNvSpPr>
          <p:nvPr/>
        </p:nvSpPr>
        <p:spPr bwMode="auto">
          <a:xfrm>
            <a:off x="539750" y="1590675"/>
            <a:ext cx="4968875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D82A4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49FBD"/>
              </a:buClr>
              <a:buFont typeface="Calibri" pitchFamily="34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FAEC8"/>
              </a:buClr>
              <a:buFont typeface="Calibri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5E2EE"/>
              </a:buClr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GB" kern="0" dirty="0"/>
              <a:t>Compare two audio files and output the similarity</a:t>
            </a:r>
          </a:p>
          <a:p>
            <a:pPr>
              <a:defRPr/>
            </a:pPr>
            <a:r>
              <a:rPr lang="en-GB" kern="0" dirty="0" smtClean="0"/>
              <a:t>Detect overlaps in audio files</a:t>
            </a:r>
          </a:p>
          <a:p>
            <a:pPr>
              <a:defRPr/>
            </a:pPr>
            <a:r>
              <a:rPr lang="en-GB" kern="0" dirty="0" smtClean="0"/>
              <a:t>Detect occurrences of a smaller audio file (e.g. a jingle) within a larger audio file or an index of audio files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dsholder til indhold 3"/>
          <p:cNvSpPr txBox="1">
            <a:spLocks/>
          </p:cNvSpPr>
          <p:nvPr/>
        </p:nvSpPr>
        <p:spPr bwMode="auto">
          <a:xfrm>
            <a:off x="539750" y="836613"/>
            <a:ext cx="7632650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D82A4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49FBD"/>
              </a:buClr>
              <a:buFont typeface="Calibri" pitchFamily="34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FAEC8"/>
              </a:buClr>
              <a:buFont typeface="Calibri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5E2EE"/>
              </a:buClr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GB" dirty="0"/>
              <a:t>SCAPE tools are published as open source software</a:t>
            </a:r>
            <a:r>
              <a:rPr lang="en-GB" dirty="0" smtClean="0"/>
              <a:t>.</a:t>
            </a:r>
          </a:p>
          <a:p>
            <a:pPr marL="0" indent="0">
              <a:buFontTx/>
              <a:buNone/>
              <a:defRPr/>
            </a:pPr>
            <a:endParaRPr lang="da-DK" kern="0" dirty="0" smtClean="0"/>
          </a:p>
          <a:p>
            <a:pPr marL="0" indent="0">
              <a:buFontTx/>
              <a:buNone/>
              <a:defRPr/>
            </a:pPr>
            <a:r>
              <a:rPr lang="da-DK" kern="0" dirty="0" smtClean="0"/>
              <a:t>Tools and services from SCAPE are </a:t>
            </a:r>
            <a:r>
              <a:rPr lang="da-DK" kern="0" dirty="0" err="1" smtClean="0"/>
              <a:t>sustained</a:t>
            </a:r>
            <a:r>
              <a:rPr lang="da-DK" kern="0" dirty="0" smtClean="0"/>
              <a:t> by</a:t>
            </a:r>
            <a:br>
              <a:rPr lang="da-DK" kern="0" dirty="0" smtClean="0"/>
            </a:br>
            <a:endParaRPr lang="da-DK" kern="0" dirty="0" smtClean="0"/>
          </a:p>
          <a:p>
            <a:pPr>
              <a:defRPr/>
            </a:pPr>
            <a:r>
              <a:rPr lang="da-DK" kern="0" dirty="0" smtClean="0"/>
              <a:t>Open Planets Foundation -</a:t>
            </a:r>
            <a:br>
              <a:rPr lang="da-DK" kern="0" dirty="0" smtClean="0"/>
            </a:br>
            <a:r>
              <a:rPr lang="en-GB" sz="2000" kern="0" dirty="0" smtClean="0"/>
              <a:t>address core digital preservation </a:t>
            </a:r>
            <a:br>
              <a:rPr lang="en-GB" sz="2000" kern="0" dirty="0" smtClean="0"/>
            </a:br>
            <a:r>
              <a:rPr lang="en-GB" sz="2000" kern="0" dirty="0" smtClean="0"/>
              <a:t>challenges and engage with the community</a:t>
            </a:r>
            <a:br>
              <a:rPr lang="en-GB" sz="2000" kern="0" dirty="0" smtClean="0"/>
            </a:br>
            <a:endParaRPr lang="en-GB" sz="2000" kern="0" dirty="0" smtClean="0"/>
          </a:p>
          <a:p>
            <a:pPr>
              <a:defRPr/>
            </a:pPr>
            <a:r>
              <a:rPr lang="da-DK" kern="0" dirty="0" smtClean="0"/>
              <a:t>COPTR </a:t>
            </a:r>
            <a:r>
              <a:rPr lang="da-DK" kern="0" dirty="0"/>
              <a:t>-</a:t>
            </a:r>
            <a:br>
              <a:rPr lang="da-DK" kern="0" dirty="0"/>
            </a:br>
            <a:r>
              <a:rPr lang="en-US" sz="2000" kern="0" dirty="0"/>
              <a:t>Community Owned digital </a:t>
            </a:r>
            <a:r>
              <a:rPr lang="en-US" sz="2000" kern="0" dirty="0" smtClean="0"/>
              <a:t>Preservation</a:t>
            </a:r>
            <a:br>
              <a:rPr lang="en-US" sz="2000" kern="0" dirty="0" smtClean="0"/>
            </a:br>
            <a:r>
              <a:rPr lang="en-US" sz="2000" kern="0" dirty="0" smtClean="0"/>
              <a:t>Tool </a:t>
            </a:r>
            <a:r>
              <a:rPr lang="en-US" sz="2000" kern="0" dirty="0"/>
              <a:t>Registry</a:t>
            </a:r>
            <a:endParaRPr lang="da-DK" sz="2000" kern="0" dirty="0"/>
          </a:p>
          <a:p>
            <a:pPr hangingPunct="0">
              <a:defRPr/>
            </a:pPr>
            <a:endParaRPr lang="en-US" dirty="0"/>
          </a:p>
        </p:txBody>
      </p:sp>
      <p:pic>
        <p:nvPicPr>
          <p:cNvPr id="31746" name="Pladsholder til indhold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28358" y="4618013"/>
            <a:ext cx="1406525" cy="611187"/>
          </a:xfrm>
        </p:spPr>
      </p:pic>
      <p:sp>
        <p:nvSpPr>
          <p:cNvPr id="33795" name="Pladsholder til diasnummer 2"/>
          <p:cNvSpPr>
            <a:spLocks noGrp="1"/>
          </p:cNvSpPr>
          <p:nvPr>
            <p:ph type="sldNum" sz="quarter" idx="14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FBBB05-9C91-428D-9746-49DCCA8C5787}" type="slidenum">
              <a:rPr lang="en-GB" altLang="da-DK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GB" altLang="da-DK" dirty="0"/>
          </a:p>
        </p:txBody>
      </p:sp>
      <p:sp>
        <p:nvSpPr>
          <p:cNvPr id="31748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smtClean="0"/>
              <a:t>Sustainability of Tools and Services</a:t>
            </a:r>
          </a:p>
        </p:txBody>
      </p:sp>
      <p:sp>
        <p:nvSpPr>
          <p:cNvPr id="33797" name="Pladsholder til sidefod 5"/>
          <p:cNvSpPr>
            <a:spLocks noGrp="1"/>
          </p:cNvSpPr>
          <p:nvPr>
            <p:ph type="ftr" sz="quarter" idx="1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  <p:pic>
        <p:nvPicPr>
          <p:cNvPr id="31750" name="Pladsholder til indhold 9"/>
          <p:cNvPicPr>
            <a:picLocks noGrp="1" noChangeAspect="1"/>
          </p:cNvPicPr>
          <p:nvPr>
            <p:ph sz="half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66904" y="2902013"/>
            <a:ext cx="1729432" cy="909222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3"/>
          </p:nvPr>
        </p:nvSpPr>
        <p:spPr>
          <a:xfrm>
            <a:off x="251520" y="836712"/>
            <a:ext cx="8640960" cy="5472608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/>
              <a:t>Ultimate </a:t>
            </a:r>
            <a:r>
              <a:rPr lang="en-US" sz="3200" dirty="0"/>
              <a:t>Sustainability </a:t>
            </a:r>
            <a:r>
              <a:rPr lang="en-US" sz="3200" dirty="0" smtClean="0"/>
              <a:t>goal:</a:t>
            </a:r>
          </a:p>
          <a:p>
            <a:r>
              <a:rPr lang="en-US" sz="3200" dirty="0" smtClean="0"/>
              <a:t>Supporting </a:t>
            </a:r>
            <a:r>
              <a:rPr lang="en-US" sz="3200" dirty="0"/>
              <a:t>communities of practice by enabling efficient collaboration during the project and beyond. </a:t>
            </a: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Open Planets Foundation will take </a:t>
            </a:r>
            <a:r>
              <a:rPr lang="en-US" sz="3200" dirty="0"/>
              <a:t>post-project ownership of the outputs, supported by other partners providing specific capabilities.</a:t>
            </a:r>
            <a:endParaRPr lang="da-DK" sz="32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dirty="0" err="1"/>
              <a:t>Sustainability</a:t>
            </a:r>
            <a:r>
              <a:rPr lang="da-DK" altLang="da-DK" dirty="0"/>
              <a:t> of SCAPE </a:t>
            </a:r>
            <a:r>
              <a:rPr lang="da-DK" altLang="da-DK" dirty="0" err="1"/>
              <a:t>results</a:t>
            </a:r>
            <a:r>
              <a:rPr lang="da-DK" altLang="da-DK" dirty="0"/>
              <a:t> </a:t>
            </a:r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0FC9E5CF-ED5C-42F5-8FEB-45A153898BC0}" type="slidenum">
              <a:rPr lang="en-GB" smtClean="0"/>
              <a:pPr>
                <a:defRPr/>
              </a:pPr>
              <a:t>19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This work was partially supported by the SCAPE Project.</a:t>
            </a:r>
          </a:p>
          <a:p>
            <a:pPr>
              <a:defRPr/>
            </a:pPr>
            <a:r>
              <a:rPr lang="en-US" smtClean="0"/>
              <a:t>The SCAPE project is co‐funded by the European Union under FP7 ICT‐2009.4.1 (Grant Agreement number 270137).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956884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ladsholder til indhold 1"/>
          <p:cNvSpPr>
            <a:spLocks noGrp="1"/>
          </p:cNvSpPr>
          <p:nvPr>
            <p:ph idx="1"/>
          </p:nvPr>
        </p:nvSpPr>
        <p:spPr>
          <a:xfrm>
            <a:off x="250825" y="836613"/>
            <a:ext cx="8642350" cy="5472112"/>
          </a:xfrm>
        </p:spPr>
        <p:txBody>
          <a:bodyPr/>
          <a:lstStyle/>
          <a:p>
            <a:pPr eaLnBrk="1" hangingPunct="1"/>
            <a:r>
              <a:rPr lang="en-GB" altLang="da-DK" dirty="0" smtClean="0"/>
              <a:t>EU-funded project under FP7 (Research and Technological Development)</a:t>
            </a:r>
          </a:p>
          <a:p>
            <a:pPr eaLnBrk="1" hangingPunct="1"/>
            <a:r>
              <a:rPr lang="en-GB" altLang="da-DK" dirty="0" smtClean="0"/>
              <a:t>Project runtime: February 2011 to September 2014</a:t>
            </a:r>
          </a:p>
          <a:p>
            <a:pPr eaLnBrk="1" hangingPunct="1"/>
            <a:r>
              <a:rPr lang="en-US" altLang="da-DK" dirty="0"/>
              <a:t>20 partners from 10 countries - from memory institutions, data </a:t>
            </a:r>
            <a:r>
              <a:rPr lang="en-US" altLang="da-DK" dirty="0" smtClean="0"/>
              <a:t>centers, </a:t>
            </a:r>
            <a:r>
              <a:rPr lang="en-US" altLang="da-DK" dirty="0"/>
              <a:t>research labs, universities, and industrial </a:t>
            </a:r>
            <a:r>
              <a:rPr lang="en-US" altLang="da-DK" dirty="0" smtClean="0"/>
              <a:t>firms</a:t>
            </a:r>
            <a:endParaRPr lang="en-GB" altLang="da-DK" dirty="0" smtClean="0"/>
          </a:p>
          <a:p>
            <a:pPr eaLnBrk="1" hangingPunct="1"/>
            <a:r>
              <a:rPr lang="en-GB" altLang="da-DK" dirty="0" smtClean="0"/>
              <a:t>Public Project materials are licensed under a </a:t>
            </a:r>
            <a:br>
              <a:rPr lang="en-GB" altLang="da-DK" dirty="0" smtClean="0"/>
            </a:br>
            <a:r>
              <a:rPr lang="en-GB" altLang="da-DK" dirty="0" smtClean="0"/>
              <a:t>CC-BY-SA International License </a:t>
            </a:r>
          </a:p>
        </p:txBody>
      </p:sp>
      <p:sp>
        <p:nvSpPr>
          <p:cNvPr id="34819" name="Pladsholder til diasnummer 2"/>
          <p:cNvSpPr>
            <a:spLocks noGrp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787A12-5FE8-4226-BF6F-DB1048B8FFC9}" type="slidenum">
              <a:rPr lang="en-US" altLang="da-DK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altLang="da-DK" dirty="0" smtClean="0"/>
          </a:p>
        </p:txBody>
      </p:sp>
      <p:sp>
        <p:nvSpPr>
          <p:cNvPr id="33796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smtClean="0"/>
              <a:t>About SCAPE</a:t>
            </a:r>
          </a:p>
        </p:txBody>
      </p:sp>
      <p:sp>
        <p:nvSpPr>
          <p:cNvPr id="34821" name="Pladsholder til sidefod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  <p:pic>
        <p:nvPicPr>
          <p:cNvPr id="33798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150916"/>
            <a:ext cx="122713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liennummernplatzhalter 5"/>
          <p:cNvSpPr>
            <a:spLocks noGrp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84ED51-8067-4F1D-9842-4E0AA5748DBD}" type="slidenum">
              <a:rPr lang="en-US" altLang="da-DK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altLang="da-DK" dirty="0" smtClean="0"/>
          </a:p>
        </p:txBody>
      </p:sp>
      <p:sp>
        <p:nvSpPr>
          <p:cNvPr id="3481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smtClean="0"/>
              <a:t>SCAPE Consortium</a:t>
            </a:r>
            <a:endParaRPr lang="de-AT" altLang="da-DK" dirty="0" smtClean="0"/>
          </a:p>
        </p:txBody>
      </p:sp>
      <p:sp>
        <p:nvSpPr>
          <p:cNvPr id="35844" name="Fußzeilenplatzhalter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  <p:pic>
        <p:nvPicPr>
          <p:cNvPr id="34821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488" y="4545013"/>
            <a:ext cx="20859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ladsholder til indhold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3076575"/>
            <a:ext cx="4953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Pladsholder til diasnummer 2"/>
          <p:cNvSpPr txBox="1">
            <a:spLocks/>
          </p:cNvSpPr>
          <p:nvPr/>
        </p:nvSpPr>
        <p:spPr bwMode="auto">
          <a:xfrm>
            <a:off x="8234363" y="6327775"/>
            <a:ext cx="65881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1D82A4"/>
              </a:buClr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449FBD"/>
              </a:buClr>
              <a:buFont typeface="Calibri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AEC8"/>
              </a:buClr>
              <a:buFont typeface="Calibri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C5E2EE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5A78779E-CDD4-4620-A093-311B55F910B7}" type="slidenum">
              <a:rPr lang="en-GB" altLang="da-DK" sz="1400"/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GB" altLang="da-DK" sz="1400" dirty="0"/>
          </a:p>
        </p:txBody>
      </p:sp>
      <p:pic>
        <p:nvPicPr>
          <p:cNvPr id="34824" name="Pladsholder til indhold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013" y="3357563"/>
            <a:ext cx="13208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Billed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225800"/>
            <a:ext cx="8636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6" name="Billed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125538"/>
            <a:ext cx="11525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7" name="Billed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349500"/>
            <a:ext cx="1728787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8" name="Billed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75" y="2192338"/>
            <a:ext cx="554038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9" name="Billed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268413"/>
            <a:ext cx="1439862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0" name="Billed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588" y="1878013"/>
            <a:ext cx="15843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1" name="Billed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3778250"/>
            <a:ext cx="158432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2" name="Billede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513" y="2408238"/>
            <a:ext cx="1163637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3" name="Billede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538" y="1230313"/>
            <a:ext cx="13208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4" name="Billede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878263"/>
            <a:ext cx="2495550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5" name="Billede 2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075" y="3632200"/>
            <a:ext cx="1390650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6" name="Billede 2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4348163"/>
            <a:ext cx="1314450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7" name="Billede 2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268413"/>
            <a:ext cx="1617662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8" name="Billede 26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368800"/>
            <a:ext cx="153511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9" name="Billede 2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575" y="4489450"/>
            <a:ext cx="183515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40" name="Billede 28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595563"/>
            <a:ext cx="18716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41" name="Billede 29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844675"/>
            <a:ext cx="14398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Pladsholder til diasnummer 2"/>
          <p:cNvSpPr>
            <a:spLocks noGrp="1"/>
          </p:cNvSpPr>
          <p:nvPr>
            <p:ph type="sldNum" sz="quarter" idx="14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FB2A29-13F3-4251-99C3-1BC9A1F96014}" type="slidenum">
              <a:rPr lang="en-GB" altLang="da-DK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GB" altLang="da-DK" dirty="0"/>
          </a:p>
        </p:txBody>
      </p:sp>
      <p:sp>
        <p:nvSpPr>
          <p:cNvPr id="35843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smtClean="0"/>
              <a:t>Additional Sources of Interest</a:t>
            </a:r>
          </a:p>
        </p:txBody>
      </p:sp>
      <p:sp>
        <p:nvSpPr>
          <p:cNvPr id="32772" name="Pladsholder til sidefod 5"/>
          <p:cNvSpPr>
            <a:spLocks noGrp="1"/>
          </p:cNvSpPr>
          <p:nvPr>
            <p:ph type="ftr" sz="quarter" idx="1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  <p:sp>
        <p:nvSpPr>
          <p:cNvPr id="35845" name="Inhaltsplatzhalter 2"/>
          <p:cNvSpPr>
            <a:spLocks noGrp="1"/>
          </p:cNvSpPr>
          <p:nvPr>
            <p:ph idx="4294967295"/>
          </p:nvPr>
        </p:nvSpPr>
        <p:spPr>
          <a:xfrm>
            <a:off x="468313" y="836613"/>
            <a:ext cx="8424862" cy="5472112"/>
          </a:xfrm>
        </p:spPr>
        <p:txBody>
          <a:bodyPr/>
          <a:lstStyle/>
          <a:p>
            <a:pPr eaLnBrk="1" hangingPunct="1"/>
            <a:r>
              <a:rPr lang="en-GB" altLang="da-DK" sz="2400" dirty="0" smtClean="0"/>
              <a:t>Development Infrastructure</a:t>
            </a:r>
          </a:p>
          <a:p>
            <a:pPr lvl="1" eaLnBrk="1" hangingPunct="1"/>
            <a:r>
              <a:rPr lang="en-GB" altLang="da-DK" sz="2000" dirty="0" smtClean="0"/>
              <a:t>Code repository hosted by the Open Planets Foundation and GitHub</a:t>
            </a:r>
          </a:p>
          <a:p>
            <a:pPr lvl="2" eaLnBrk="1" hangingPunct="1"/>
            <a:r>
              <a:rPr lang="en-GB" altLang="da-DK" sz="1800" dirty="0" smtClean="0">
                <a:hlinkClick r:id="rId2"/>
              </a:rPr>
              <a:t>https://github.com/openplanets/scape/</a:t>
            </a:r>
            <a:endParaRPr lang="en-GB" altLang="da-DK" sz="1800" dirty="0" smtClean="0"/>
          </a:p>
          <a:p>
            <a:pPr lvl="1" eaLnBrk="1" hangingPunct="1"/>
            <a:r>
              <a:rPr lang="en-GB" altLang="da-DK" sz="2000" dirty="0" smtClean="0"/>
              <a:t>Development Wiki</a:t>
            </a:r>
          </a:p>
          <a:p>
            <a:pPr lvl="2" eaLnBrk="1" hangingPunct="1"/>
            <a:r>
              <a:rPr lang="en-GB" altLang="da-DK" sz="1800" dirty="0" smtClean="0">
                <a:hlinkClick r:id="rId3"/>
              </a:rPr>
              <a:t>http://wiki.opf-labs.org/display/SP/Home</a:t>
            </a:r>
            <a:endParaRPr lang="en-GB" altLang="da-DK" sz="1800" dirty="0" smtClean="0"/>
          </a:p>
          <a:p>
            <a:pPr eaLnBrk="1" hangingPunct="1"/>
            <a:r>
              <a:rPr lang="en-GB" altLang="da-DK" sz="2400" dirty="0" smtClean="0"/>
              <a:t>Tools</a:t>
            </a:r>
          </a:p>
          <a:p>
            <a:pPr lvl="1" eaLnBrk="1" hangingPunct="1"/>
            <a:r>
              <a:rPr lang="en-GB" altLang="da-DK" sz="1800" dirty="0" smtClean="0">
                <a:hlinkClick r:id="rId4"/>
              </a:rPr>
              <a:t>http://www.scape-project.eu/tools</a:t>
            </a:r>
            <a:endParaRPr lang="en-GB" altLang="da-DK" sz="1800" dirty="0" smtClean="0"/>
          </a:p>
          <a:p>
            <a:pPr eaLnBrk="1" hangingPunct="1"/>
            <a:r>
              <a:rPr lang="en-GB" altLang="da-DK" sz="2400" dirty="0" smtClean="0"/>
              <a:t>Experimental Workflows</a:t>
            </a:r>
          </a:p>
          <a:p>
            <a:pPr lvl="1" eaLnBrk="1" hangingPunct="1"/>
            <a:r>
              <a:rPr lang="en-GB" altLang="da-DK" sz="1800" dirty="0" smtClean="0">
                <a:hlinkClick r:id="rId5"/>
              </a:rPr>
              <a:t>http://www.myexperiment.org/search?query=SCAPE&amp;type=all&amp;commit=Search</a:t>
            </a:r>
            <a:endParaRPr lang="en-GB" altLang="da-DK" sz="1800" dirty="0" smtClean="0"/>
          </a:p>
          <a:p>
            <a:pPr eaLnBrk="1" hangingPunct="1"/>
            <a:r>
              <a:rPr lang="en-GB" altLang="da-DK" sz="2400" dirty="0" smtClean="0"/>
              <a:t>Publications</a:t>
            </a:r>
          </a:p>
          <a:p>
            <a:pPr lvl="1" eaLnBrk="1" hangingPunct="1"/>
            <a:r>
              <a:rPr lang="en-GB" altLang="da-DK" sz="1800" dirty="0" smtClean="0">
                <a:hlinkClick r:id="rId6"/>
              </a:rPr>
              <a:t>http://www.scape-project.eu/category/publication</a:t>
            </a:r>
            <a:endParaRPr lang="en-GB" altLang="da-DK" sz="1800" dirty="0" smtClean="0"/>
          </a:p>
          <a:p>
            <a:pPr eaLnBrk="1" hangingPunct="1"/>
            <a:r>
              <a:rPr lang="en-GB" altLang="da-DK" sz="2400" dirty="0" smtClean="0"/>
              <a:t>Public Deliverables</a:t>
            </a:r>
          </a:p>
          <a:p>
            <a:pPr lvl="1" eaLnBrk="1" hangingPunct="1"/>
            <a:r>
              <a:rPr lang="en-GB" altLang="da-DK" sz="1800" dirty="0" smtClean="0">
                <a:hlinkClick r:id="rId7"/>
              </a:rPr>
              <a:t>http://www.scape-project.eu/category/deliverable</a:t>
            </a:r>
            <a:endParaRPr lang="en-GB" altLang="da-DK" sz="1800" dirty="0" smtClean="0"/>
          </a:p>
          <a:p>
            <a:pPr lvl="1" eaLnBrk="1" hangingPunct="1"/>
            <a:endParaRPr lang="en-GB" altLang="da-DK" sz="1800" dirty="0" smtClean="0"/>
          </a:p>
          <a:p>
            <a:pPr lvl="1" eaLnBrk="1" hangingPunct="1"/>
            <a:endParaRPr lang="en-GB" altLang="da-DK" sz="18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Pladsholder til diasnummer 1"/>
          <p:cNvSpPr>
            <a:spLocks noGrp="1"/>
          </p:cNvSpPr>
          <p:nvPr>
            <p:ph type="sldNum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C1AB52-BCCD-4542-9F28-E5E333F96135}" type="slidenum">
              <a:rPr lang="en-US" altLang="da-DK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altLang="da-DK" dirty="0" smtClean="0"/>
          </a:p>
        </p:txBody>
      </p:sp>
      <p:sp>
        <p:nvSpPr>
          <p:cNvPr id="36867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smtClean="0"/>
              <a:t>More Information</a:t>
            </a:r>
          </a:p>
        </p:txBody>
      </p:sp>
      <p:sp>
        <p:nvSpPr>
          <p:cNvPr id="36868" name="Pladsholder til sidefod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This work was partially supported by the SCAPE Project.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da-DK" dirty="0"/>
              <a:t>The SCAPE project is co‐funded by the European Union under FP7 ICT‐2009.4.1 (Grant Agreement number 270137).</a:t>
            </a:r>
            <a:endParaRPr lang="en-US" altLang="da-DK" i="0" dirty="0"/>
          </a:p>
        </p:txBody>
      </p:sp>
      <p:sp>
        <p:nvSpPr>
          <p:cNvPr id="36869" name="Pladsholder til indhold 6"/>
          <p:cNvSpPr>
            <a:spLocks noGrp="1"/>
          </p:cNvSpPr>
          <p:nvPr>
            <p:ph idx="1"/>
          </p:nvPr>
        </p:nvSpPr>
        <p:spPr>
          <a:xfrm>
            <a:off x="250825" y="836613"/>
            <a:ext cx="8642350" cy="3452812"/>
          </a:xfrm>
        </p:spPr>
        <p:txBody>
          <a:bodyPr>
            <a:spAutoFit/>
          </a:bodyPr>
          <a:lstStyle/>
          <a:p>
            <a:pPr eaLnBrk="1" hangingPunct="1"/>
            <a:r>
              <a:rPr lang="da-DK" altLang="da-DK" dirty="0" smtClean="0"/>
              <a:t>SCAPE website: </a:t>
            </a:r>
            <a:r>
              <a:rPr lang="da-DK" altLang="da-DK" dirty="0" smtClean="0">
                <a:hlinkClick r:id="rId2"/>
              </a:rPr>
              <a:t>www.scape-project.eu</a:t>
            </a:r>
            <a:endParaRPr lang="da-DK" altLang="da-DK" dirty="0" smtClean="0"/>
          </a:p>
          <a:p>
            <a:pPr eaLnBrk="1" hangingPunct="1"/>
            <a:r>
              <a:rPr lang="da-DK" altLang="da-DK" dirty="0" smtClean="0"/>
              <a:t>Blog posts and more:</a:t>
            </a:r>
            <a:br>
              <a:rPr lang="da-DK" altLang="da-DK" dirty="0" smtClean="0"/>
            </a:br>
            <a:r>
              <a:rPr lang="da-DK" altLang="da-DK" dirty="0" smtClean="0">
                <a:hlinkClick r:id="rId3"/>
              </a:rPr>
              <a:t>www.openplanetsfoundation.com/projects/scape</a:t>
            </a:r>
            <a:r>
              <a:rPr lang="da-DK" altLang="da-DK" dirty="0" smtClean="0"/>
              <a:t> </a:t>
            </a:r>
          </a:p>
          <a:p>
            <a:pPr eaLnBrk="1" hangingPunct="1"/>
            <a:r>
              <a:rPr lang="da-DK" altLang="da-DK" dirty="0" smtClean="0"/>
              <a:t>Tools and Services: </a:t>
            </a:r>
            <a:r>
              <a:rPr lang="da-DK" altLang="da-DK" dirty="0" smtClean="0">
                <a:hlinkClick r:id="rId4"/>
              </a:rPr>
              <a:t>https://github.com/openplanets/scape</a:t>
            </a:r>
            <a:r>
              <a:rPr lang="da-DK" altLang="da-DK" dirty="0" smtClean="0"/>
              <a:t> </a:t>
            </a:r>
          </a:p>
          <a:p>
            <a:pPr eaLnBrk="1" hangingPunct="1"/>
            <a:r>
              <a:rPr lang="da-DK" altLang="da-DK" dirty="0" smtClean="0"/>
              <a:t>SCAPE Twitter: @SCAPEProject, #SCAPEProject</a:t>
            </a:r>
          </a:p>
          <a:p>
            <a:pPr eaLnBrk="1" hangingPunct="1"/>
            <a:r>
              <a:rPr lang="da-DK" altLang="da-DK" dirty="0" smtClean="0"/>
              <a:t>SCAPE Newsletter: Sign up via </a:t>
            </a:r>
            <a:r>
              <a:rPr lang="da-DK" altLang="da-DK" dirty="0" smtClean="0">
                <a:hlinkClick r:id="rId2"/>
              </a:rPr>
              <a:t>www.scape-project.eu</a:t>
            </a:r>
            <a:endParaRPr lang="da-DK" altLang="da-DK" dirty="0" smtClean="0"/>
          </a:p>
        </p:txBody>
      </p:sp>
      <p:pic>
        <p:nvPicPr>
          <p:cNvPr id="36870" name="Billed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4311650"/>
            <a:ext cx="172878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boks 1"/>
          <p:cNvSpPr txBox="1"/>
          <p:nvPr/>
        </p:nvSpPr>
        <p:spPr>
          <a:xfrm>
            <a:off x="323528" y="5650210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All images © the SCAPE Project or its </a:t>
            </a:r>
            <a:r>
              <a:rPr lang="en-GB" sz="1200" dirty="0" smtClean="0"/>
              <a:t>partners, </a:t>
            </a:r>
            <a:br>
              <a:rPr lang="en-GB" sz="1200" dirty="0" smtClean="0"/>
            </a:br>
            <a:r>
              <a:rPr lang="en-GB" sz="1200" dirty="0" smtClean="0"/>
              <a:t>except </a:t>
            </a:r>
            <a:r>
              <a:rPr lang="en-GB" sz="1200" dirty="0"/>
              <a:t>i</a:t>
            </a:r>
            <a:r>
              <a:rPr lang="en-GB" sz="1200" dirty="0" smtClean="0"/>
              <a:t>mages </a:t>
            </a:r>
            <a:r>
              <a:rPr lang="en-GB" sz="1200" dirty="0"/>
              <a:t>on slides 3, 6 and </a:t>
            </a:r>
            <a:r>
              <a:rPr lang="en-GB" sz="1200" dirty="0" smtClean="0"/>
              <a:t>26 © </a:t>
            </a:r>
            <a:r>
              <a:rPr lang="en-GB" sz="1200" u="sng" dirty="0">
                <a:hlinkClick r:id="rId6"/>
              </a:rPr>
              <a:t>www.digitalbevaring.dk</a:t>
            </a:r>
            <a:endParaRPr lang="da-DK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iasnummer 3"/>
          <p:cNvSpPr>
            <a:spLocks noGrp="1"/>
          </p:cNvSpPr>
          <p:nvPr>
            <p:ph type="sldNum" sz="quarter" idx="4294967295"/>
          </p:nvPr>
        </p:nvSpPr>
        <p:spPr>
          <a:xfrm>
            <a:off x="8485188" y="6327775"/>
            <a:ext cx="658812" cy="476250"/>
          </a:xfrm>
        </p:spPr>
        <p:txBody>
          <a:bodyPr/>
          <a:lstStyle/>
          <a:p>
            <a:pPr>
              <a:defRPr/>
            </a:pPr>
            <a:fld id="{03A776AB-EF91-4879-9C24-963A2827226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4294967295"/>
          </p:nvPr>
        </p:nvSpPr>
        <p:spPr>
          <a:xfrm>
            <a:off x="0" y="6327775"/>
            <a:ext cx="7921625" cy="476250"/>
          </a:xfrm>
        </p:spPr>
        <p:txBody>
          <a:bodyPr/>
          <a:lstStyle/>
          <a:p>
            <a:pPr>
              <a:defRPr/>
            </a:pPr>
            <a:r>
              <a:rPr lang="en-US" smtClean="0"/>
              <a:t>This work was partially supported by the SCAPE Project.</a:t>
            </a:r>
          </a:p>
          <a:p>
            <a:pPr>
              <a:defRPr/>
            </a:pPr>
            <a:r>
              <a:rPr lang="en-US" smtClean="0"/>
              <a:t>The SCAPE project is co‐funded by the European Union under FP7 ICT‐2009.4.1 (Grant Agreement number 270137).</a:t>
            </a:r>
            <a:endParaRPr lang="en-US" i="0" dirty="0"/>
          </a:p>
        </p:txBody>
      </p:sp>
      <p:sp>
        <p:nvSpPr>
          <p:cNvPr id="6" name="Rektangel 5"/>
          <p:cNvSpPr/>
          <p:nvPr/>
        </p:nvSpPr>
        <p:spPr>
          <a:xfrm>
            <a:off x="2872521" y="2967335"/>
            <a:ext cx="3398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Thank</a:t>
            </a:r>
            <a:r>
              <a:rPr lang="da-DK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da-DK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you</a:t>
            </a:r>
            <a:r>
              <a:rPr lang="da-DK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</a:t>
            </a:r>
            <a:endParaRPr lang="da-DK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4960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CAPE_PowerPoint_Template_V2.0_a">
  <a:themeElements>
    <a:clrScheme name="Benutzerdefinier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5E2EE"/>
      </a:accent1>
      <a:accent2>
        <a:srgbClr val="1D82A4"/>
      </a:accent2>
      <a:accent3>
        <a:srgbClr val="FFFFFF"/>
      </a:accent3>
      <a:accent4>
        <a:srgbClr val="000000"/>
      </a:accent4>
      <a:accent5>
        <a:srgbClr val="C5E2EE"/>
      </a:accent5>
      <a:accent6>
        <a:srgbClr val="1D82A4"/>
      </a:accent6>
      <a:hlink>
        <a:srgbClr val="0000BF"/>
      </a:hlink>
      <a:folHlink>
        <a:srgbClr val="FF0000"/>
      </a:folHlink>
    </a:clrScheme>
    <a:fontScheme name="Standard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987382569ABD4E814F6AD99F50A3C0" ma:contentTypeVersion="0" ma:contentTypeDescription="Create a new document." ma:contentTypeScope="" ma:versionID="ae3c6e22b93da4c96885d031f60ba419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52F3F58-53D2-42BC-8477-602317A393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82F561B9-6E84-4EB1-A2A9-1621B35A80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006A66-037F-428B-8EDB-A73FD2432867}">
  <ds:schemaRefs>
    <ds:schemaRef ds:uri="http://purl.org/dc/elements/1.1/"/>
    <ds:schemaRef ds:uri="http://schemas.microsoft.com/office/2006/metadata/properties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5934</TotalTime>
  <Words>1551</Words>
  <Application>Microsoft Macintosh PowerPoint</Application>
  <PresentationFormat>Skærmshow (4:3)</PresentationFormat>
  <Paragraphs>210</Paragraphs>
  <Slides>24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24</vt:i4>
      </vt:variant>
    </vt:vector>
  </HeadingPairs>
  <TitlesOfParts>
    <vt:vector size="25" baseType="lpstr">
      <vt:lpstr>SCAPE_PowerPoint_Template_V2.0_a</vt:lpstr>
      <vt:lpstr>SCAPE</vt:lpstr>
      <vt:lpstr>Agenda</vt:lpstr>
      <vt:lpstr>Digital Preservation – What do I need?</vt:lpstr>
      <vt:lpstr>Scalability — 4 dimensions</vt:lpstr>
      <vt:lpstr>What is SCAPE?</vt:lpstr>
      <vt:lpstr>Solutions Tested in Real Life</vt:lpstr>
      <vt:lpstr>Solutions for Content Holders</vt:lpstr>
      <vt:lpstr>Overview: SCAPE Architecture</vt:lpstr>
      <vt:lpstr>Overview: SCAPE Components</vt:lpstr>
      <vt:lpstr>Overview: SCAPE Components</vt:lpstr>
      <vt:lpstr>Overview: SCAPE Components</vt:lpstr>
      <vt:lpstr>PowerPoint-præsentation</vt:lpstr>
      <vt:lpstr>Scalable Planning and Watch</vt:lpstr>
      <vt:lpstr>Taverna Workbench</vt:lpstr>
      <vt:lpstr>Scalable Tools</vt:lpstr>
      <vt:lpstr>Preservation Components</vt:lpstr>
      <vt:lpstr>Preservation Components</vt:lpstr>
      <vt:lpstr>Sustainability of Tools and Services</vt:lpstr>
      <vt:lpstr>Sustainability of SCAPE results </vt:lpstr>
      <vt:lpstr>About SCAPE</vt:lpstr>
      <vt:lpstr>SCAPE Consortium</vt:lpstr>
      <vt:lpstr>Additional Sources of Interest</vt:lpstr>
      <vt:lpstr>More Information</vt:lpstr>
      <vt:lpstr>PowerPoint-præsentation</vt:lpstr>
    </vt:vector>
  </TitlesOfParts>
  <Company>AIT Austrian Institute of Technology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SCAPE - Scalable Preservation Environments</dc:title>
  <dc:creator>jgj@statsbiblioteket.dk</dc:creator>
  <cp:keywords>SCAPE MS83</cp:keywords>
  <cp:lastModifiedBy>Per Møldrup-Dalum</cp:lastModifiedBy>
  <cp:revision>118</cp:revision>
  <dcterms:created xsi:type="dcterms:W3CDTF">2013-02-06T15:14:42Z</dcterms:created>
  <dcterms:modified xsi:type="dcterms:W3CDTF">2014-06-24T21:03:22Z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0x010100F2987382569ABD4E814F6AD99F50A3C0</vt:lpwstr>
  </property>
</Properties>
</file>